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78" r:id="rId5"/>
    <p:sldId id="279" r:id="rId6"/>
    <p:sldId id="28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488D1B-E122-43B4-885F-7A7F89877E50}" v="35" dt="2024-10-23T18:30:12.0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A4643-E111-439C-B3F7-625CF16354F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1D6F8-A4DC-4DD7-94F0-D8B8EA318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81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1CACE3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Mike Aguilar | aguilar-mike@outlook.com | https:/www.linkedin.com/in/mike-aguilar-econ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1CACE3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Mike Aguilar | aguilar-mike@outlook.com | https:/www.linkedin.com/in/mike-aguilar-econ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1CACE3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Mike Aguilar | aguilar-mike@outlook.com | https:/www.linkedin.com/in/mike-aguilar-econ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1CACE3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152400" y="6582341"/>
            <a:ext cx="9067800" cy="138499"/>
          </a:xfr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Mike Aguilar | aguilar-mike@outlook.com | </a:t>
            </a:r>
            <a:r>
              <a:rPr lang="en-US">
                <a:solidFill>
                  <a:srgbClr val="666666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https:/www.linkedin.com/in/mike-aguilar-econ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144000" y="6582340"/>
            <a:ext cx="2804160" cy="138499"/>
          </a:xfr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Mike Aguilar | aguilar-mike@outlook.com | https:/www.linkedin.com/in/mike-aguilar-econ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7675" y="457200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39100" y="457200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238625" y="457200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5457" y="763968"/>
            <a:ext cx="11221085" cy="84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1CACE3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5385" y="2022094"/>
            <a:ext cx="9808210" cy="27673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Mike Aguilar | aguilar-mike@outlook.com | https:/www.linkedin.com/in/mike-aguilar-econ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fred.stlouisfed.org/" TargetMode="External"/><Relationship Id="rId3" Type="http://schemas.openxmlformats.org/officeDocument/2006/relationships/hyperlink" Target="https://tradingeconomics.com/calendar" TargetMode="External"/><Relationship Id="rId7" Type="http://schemas.openxmlformats.org/officeDocument/2006/relationships/hyperlink" Target="https://www.bea.gov/" TargetMode="External"/><Relationship Id="rId2" Type="http://schemas.openxmlformats.org/officeDocument/2006/relationships/hyperlink" Target="https://www.econoday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bls.gov/" TargetMode="External"/><Relationship Id="rId5" Type="http://schemas.openxmlformats.org/officeDocument/2006/relationships/hyperlink" Target="https://www.marketwatch.com/economy-politics/calendar" TargetMode="External"/><Relationship Id="rId10" Type="http://schemas.openxmlformats.org/officeDocument/2006/relationships/hyperlink" Target="https://ssrn.com/abstract%3D2091348" TargetMode="External"/><Relationship Id="rId4" Type="http://schemas.openxmlformats.org/officeDocument/2006/relationships/hyperlink" Target="https://blogs.wsj.com/economics/?mod=nav_top_subsection" TargetMode="External"/><Relationship Id="rId9" Type="http://schemas.openxmlformats.org/officeDocument/2006/relationships/hyperlink" Target="https://www.federalreserve.gov/aboutthefed/federal-reserve-system.htm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400" y="1428631"/>
            <a:ext cx="5753100" cy="161163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54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MACRO</a:t>
            </a:r>
            <a:r>
              <a:rPr sz="5400" b="1" spc="-27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5400" b="1" spc="-10" dirty="0">
                <a:solidFill>
                  <a:srgbClr val="404040"/>
                </a:solidFill>
                <a:latin typeface="Franklin Gothic Demi"/>
                <a:cs typeface="Franklin Gothic Demi"/>
              </a:rPr>
              <a:t>JOURNAL</a:t>
            </a:r>
            <a:endParaRPr sz="5400">
              <a:latin typeface="Franklin Gothic Demi"/>
              <a:cs typeface="Franklin Gothic Demi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/>
              <a:t>TRACKING</a:t>
            </a:r>
            <a:r>
              <a:rPr spc="-125" dirty="0"/>
              <a:t> </a:t>
            </a:r>
            <a:r>
              <a:rPr dirty="0"/>
              <a:t>THE</a:t>
            </a:r>
            <a:r>
              <a:rPr spc="-100" dirty="0"/>
              <a:t> </a:t>
            </a:r>
            <a:r>
              <a:rPr spc="-10" dirty="0"/>
              <a:t>MACROECONOMY</a:t>
            </a:r>
          </a:p>
        </p:txBody>
      </p:sp>
      <p:sp>
        <p:nvSpPr>
          <p:cNvPr id="3" name="object 3"/>
          <p:cNvSpPr/>
          <p:nvPr/>
        </p:nvSpPr>
        <p:spPr>
          <a:xfrm>
            <a:off x="447675" y="457200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4652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38625" y="457200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1CAC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39100" y="457200"/>
            <a:ext cx="3705225" cy="95250"/>
          </a:xfrm>
          <a:custGeom>
            <a:avLst/>
            <a:gdLst/>
            <a:ahLst/>
            <a:cxnLst/>
            <a:rect l="l" t="t" r="r" b="b"/>
            <a:pathLst>
              <a:path w="3705225" h="95250">
                <a:moveTo>
                  <a:pt x="3705225" y="0"/>
                </a:moveTo>
                <a:lnTo>
                  <a:pt x="0" y="0"/>
                </a:lnTo>
                <a:lnTo>
                  <a:pt x="0" y="95250"/>
                </a:lnTo>
                <a:lnTo>
                  <a:pt x="3705225" y="95250"/>
                </a:lnTo>
                <a:lnTo>
                  <a:pt x="3705225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D5A1F09-9280-53BD-A1AD-BEBDB1C40BF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41FB21D-FC74-7573-EBA0-DD572784265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</a:t>
            </a:r>
            <a:r>
              <a:rPr lang="en-US">
                <a:solidFill>
                  <a:srgbClr val="666666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https:/www.linkedin.com/in/mike-aguilar-econ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5457" y="763968"/>
            <a:ext cx="11221085" cy="1068882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pc="-10" dirty="0"/>
              <a:t>RECOMMENDATIONS</a:t>
            </a: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800" spc="-10" dirty="0">
                <a:solidFill>
                  <a:srgbClr val="000000"/>
                </a:solidFill>
              </a:rPr>
              <a:t>Consolidate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into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three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aspects</a:t>
            </a:r>
            <a:r>
              <a:rPr sz="1800" spc="-1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of</a:t>
            </a:r>
            <a:r>
              <a:rPr sz="1800" spc="50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activity</a:t>
            </a:r>
            <a:endParaRPr sz="180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D56CD61-EED9-1580-FD8E-4E1BCC34B32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39A89E-CE55-C419-1225-F4CED572BE3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90110" y="2694280"/>
            <a:ext cx="2006524" cy="66469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958464" y="2505646"/>
            <a:ext cx="1983105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latin typeface="Franklin Gothic Book"/>
                <a:cs typeface="Franklin Gothic Book"/>
              </a:rPr>
              <a:t>Output</a:t>
            </a:r>
            <a:endParaRPr sz="5400" dirty="0">
              <a:latin typeface="Franklin Gothic Book"/>
              <a:cs typeface="Franklin Gothic Book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90247" y="4065850"/>
            <a:ext cx="1663862" cy="55074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130800" y="3873182"/>
            <a:ext cx="1671320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latin typeface="Franklin Gothic Book"/>
                <a:cs typeface="Franklin Gothic Book"/>
              </a:rPr>
              <a:t>Labor</a:t>
            </a:r>
            <a:endParaRPr sz="5400">
              <a:latin typeface="Franklin Gothic Book"/>
              <a:cs typeface="Franklin Gothic Book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9567" y="2703775"/>
            <a:ext cx="1768583" cy="541247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149465" y="2505646"/>
            <a:ext cx="1791335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latin typeface="Franklin Gothic Book"/>
                <a:cs typeface="Franklin Gothic Book"/>
              </a:rPr>
              <a:t>Prices</a:t>
            </a:r>
            <a:endParaRPr sz="54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074" y="979766"/>
            <a:ext cx="2016055" cy="6647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Output</a:t>
            </a:r>
            <a:endParaRPr sz="54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4876846-E312-B1E5-68A2-E16DC30C87A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F0553-DA3B-9964-15B4-37664564033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63485" y="2022094"/>
          <a:ext cx="9732009" cy="2492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8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Primary</a:t>
                      </a:r>
                      <a:r>
                        <a:rPr sz="1800" spc="114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Indicator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GDP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Frequency: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Released</a:t>
                      </a:r>
                      <a:r>
                        <a:rPr sz="1800" spc="-10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quarterly</a:t>
                      </a:r>
                      <a:r>
                        <a:rPr sz="1800" spc="-1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with</a:t>
                      </a:r>
                      <a:r>
                        <a:rPr sz="18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monthly</a:t>
                      </a:r>
                      <a:r>
                        <a:rPr sz="18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revisions.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Typical</a:t>
                      </a:r>
                      <a:r>
                        <a:rPr sz="1800" spc="-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Citation: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00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Q/Q</a:t>
                      </a:r>
                      <a:r>
                        <a:rPr sz="1800" spc="-3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%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Δ</a:t>
                      </a: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SAAR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005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Interpretation: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Positive</a:t>
                      </a:r>
                      <a:r>
                        <a:rPr sz="1800" spc="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relationship;</a:t>
                      </a:r>
                      <a:r>
                        <a:rPr sz="1800" spc="-114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higher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GDP</a:t>
                      </a:r>
                      <a:r>
                        <a:rPr sz="1800" spc="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means</a:t>
                      </a:r>
                      <a:r>
                        <a:rPr sz="1800" spc="-1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improvement.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Shortcoming(s):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27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 marR="3340100">
                        <a:lnSpc>
                          <a:spcPct val="1008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Like</a:t>
                      </a:r>
                      <a:r>
                        <a:rPr sz="1800" spc="-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all</a:t>
                      </a:r>
                      <a:r>
                        <a:rPr sz="1800" spc="-6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macro</a:t>
                      </a:r>
                      <a:r>
                        <a:rPr sz="1800" spc="-1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data,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it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800" spc="-10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800" spc="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proxy</a:t>
                      </a:r>
                      <a:r>
                        <a:rPr sz="18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800" spc="5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800" spc="-5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truth.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Only</a:t>
                      </a:r>
                      <a:r>
                        <a:rPr sz="1800" spc="8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available</a:t>
                      </a:r>
                      <a:r>
                        <a:rPr sz="1800" spc="-6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quarterly.</a:t>
                      </a:r>
                      <a:r>
                        <a:rPr sz="1800" spc="-1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Revised</a:t>
                      </a:r>
                      <a:r>
                        <a:rPr sz="1800" spc="-9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monthly.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8735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Source: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91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BEA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91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074" y="979766"/>
            <a:ext cx="2016055" cy="6647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Output</a:t>
            </a:r>
            <a:endParaRPr sz="540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A9C5B97-2A30-25DC-C180-FF32704AE26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C0367A33-AB2A-FCD9-135C-7CD1FA3B368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569912" y="1790636"/>
            <a:ext cx="63449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Franklin Gothic Book"/>
                <a:cs typeface="Franklin Gothic Book"/>
              </a:rPr>
              <a:t>Tip:</a:t>
            </a:r>
            <a:r>
              <a:rPr sz="2400" spc="-19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Decompose</a:t>
            </a:r>
            <a:r>
              <a:rPr sz="2400" spc="-9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GDP</a:t>
            </a:r>
            <a:r>
              <a:rPr sz="2400" spc="-3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into</a:t>
            </a:r>
            <a:r>
              <a:rPr sz="2400" spc="7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core</a:t>
            </a:r>
            <a:r>
              <a:rPr sz="2400" spc="-9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aspects</a:t>
            </a:r>
            <a:r>
              <a:rPr sz="2400" spc="5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of</a:t>
            </a:r>
            <a:r>
              <a:rPr sz="2400" spc="-5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activity.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2745" y="2402776"/>
            <a:ext cx="6090285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dirty="0">
                <a:latin typeface="Franklin Gothic Book"/>
                <a:cs typeface="Franklin Gothic Book"/>
              </a:rPr>
              <a:t>GDP</a:t>
            </a:r>
            <a:r>
              <a:rPr sz="5400" spc="-100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=</a:t>
            </a:r>
            <a:r>
              <a:rPr sz="5400" spc="-20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C</a:t>
            </a:r>
            <a:r>
              <a:rPr sz="5400" spc="15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+</a:t>
            </a:r>
            <a:r>
              <a:rPr sz="5400" spc="-5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I</a:t>
            </a:r>
            <a:r>
              <a:rPr sz="5400" spc="5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+</a:t>
            </a:r>
            <a:r>
              <a:rPr sz="5400" spc="-35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G</a:t>
            </a:r>
            <a:r>
              <a:rPr sz="5400" spc="20" dirty="0">
                <a:latin typeface="Franklin Gothic Book"/>
                <a:cs typeface="Franklin Gothic Book"/>
              </a:rPr>
              <a:t> </a:t>
            </a:r>
            <a:r>
              <a:rPr sz="5400" dirty="0">
                <a:latin typeface="Franklin Gothic Book"/>
                <a:cs typeface="Franklin Gothic Book"/>
              </a:rPr>
              <a:t>+</a:t>
            </a:r>
            <a:r>
              <a:rPr sz="5400" spc="-5" dirty="0">
                <a:latin typeface="Franklin Gothic Book"/>
                <a:cs typeface="Franklin Gothic Book"/>
              </a:rPr>
              <a:t> </a:t>
            </a:r>
            <a:r>
              <a:rPr sz="5400" spc="-25" dirty="0">
                <a:latin typeface="Franklin Gothic Book"/>
                <a:cs typeface="Franklin Gothic Book"/>
              </a:rPr>
              <a:t>NX</a:t>
            </a:r>
            <a:endParaRPr sz="5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587" y="4002468"/>
            <a:ext cx="284416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dirty="0">
                <a:latin typeface="Franklin Gothic Book"/>
                <a:cs typeface="Franklin Gothic Book"/>
              </a:rPr>
              <a:t>Personal</a:t>
            </a:r>
            <a:r>
              <a:rPr sz="1400" spc="-10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(C)onsumption</a:t>
            </a:r>
            <a:r>
              <a:rPr sz="1400" spc="-75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Expenditures</a:t>
            </a:r>
            <a:endParaRPr sz="1400" dirty="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587" y="4221797"/>
            <a:ext cx="4719320" cy="453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5750">
              <a:lnSpc>
                <a:spcPts val="1664"/>
              </a:lnSpc>
              <a:spcBef>
                <a:spcPts val="125"/>
              </a:spcBef>
              <a:buFont typeface="Arial"/>
              <a:buChar char="•"/>
              <a:tabLst>
                <a:tab pos="298450" algn="l"/>
              </a:tabLst>
            </a:pPr>
            <a:r>
              <a:rPr sz="1400" dirty="0">
                <a:latin typeface="Franklin Gothic Book"/>
                <a:cs typeface="Franklin Gothic Book"/>
              </a:rPr>
              <a:t>Goods</a:t>
            </a:r>
            <a:r>
              <a:rPr sz="1400" spc="-2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and</a:t>
            </a:r>
            <a:r>
              <a:rPr sz="1400" spc="-5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services</a:t>
            </a:r>
            <a:r>
              <a:rPr sz="1400" spc="-1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bought</a:t>
            </a:r>
            <a:r>
              <a:rPr sz="1400" spc="-2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by</a:t>
            </a:r>
            <a:r>
              <a:rPr sz="1400" spc="-2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domestic</a:t>
            </a:r>
            <a:r>
              <a:rPr sz="1400" spc="-20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residents</a:t>
            </a:r>
            <a:endParaRPr sz="1400" dirty="0">
              <a:latin typeface="Franklin Gothic Book"/>
              <a:cs typeface="Franklin Gothic Book"/>
            </a:endParaRPr>
          </a:p>
          <a:p>
            <a:pPr marL="298450" indent="-285750">
              <a:lnSpc>
                <a:spcPts val="1664"/>
              </a:lnSpc>
              <a:buFont typeface="Arial"/>
              <a:buChar char="•"/>
              <a:tabLst>
                <a:tab pos="298450" algn="l"/>
              </a:tabLst>
            </a:pPr>
            <a:r>
              <a:rPr sz="1400" dirty="0">
                <a:latin typeface="Franklin Gothic Book"/>
                <a:cs typeface="Franklin Gothic Book"/>
              </a:rPr>
              <a:t>Includes</a:t>
            </a:r>
            <a:r>
              <a:rPr sz="1400" spc="-4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Durable</a:t>
            </a:r>
            <a:r>
              <a:rPr sz="1400" spc="2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Goods,</a:t>
            </a:r>
            <a:r>
              <a:rPr sz="1400" spc="-11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Non-Durable</a:t>
            </a:r>
            <a:r>
              <a:rPr sz="1400" spc="3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Goods,</a:t>
            </a:r>
            <a:r>
              <a:rPr sz="1400" spc="-11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and </a:t>
            </a:r>
            <a:r>
              <a:rPr sz="1400" spc="-10" dirty="0">
                <a:latin typeface="Franklin Gothic Book"/>
                <a:cs typeface="Franklin Gothic Book"/>
              </a:rPr>
              <a:t>Services</a:t>
            </a:r>
            <a:endParaRPr sz="1400" dirty="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2587" y="5145722"/>
            <a:ext cx="985519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spc="-10" dirty="0">
                <a:latin typeface="Franklin Gothic Book"/>
                <a:cs typeface="Franklin Gothic Book"/>
              </a:rPr>
              <a:t>(I)nvestment</a:t>
            </a:r>
            <a:endParaRPr sz="1400" dirty="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587" y="5365178"/>
            <a:ext cx="5061585" cy="6629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8450" marR="5080" indent="-286385">
              <a:lnSpc>
                <a:spcPts val="1650"/>
              </a:lnSpc>
              <a:spcBef>
                <a:spcPts val="204"/>
              </a:spcBef>
              <a:buFont typeface="Arial"/>
              <a:buChar char="•"/>
              <a:tabLst>
                <a:tab pos="298450" algn="l"/>
              </a:tabLst>
            </a:pPr>
            <a:r>
              <a:rPr sz="1400" dirty="0">
                <a:latin typeface="Franklin Gothic Book"/>
                <a:cs typeface="Franklin Gothic Book"/>
              </a:rPr>
              <a:t>National</a:t>
            </a:r>
            <a:r>
              <a:rPr sz="1400" spc="-1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product</a:t>
            </a:r>
            <a:r>
              <a:rPr sz="1400" spc="-12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bought</a:t>
            </a:r>
            <a:r>
              <a:rPr sz="1400" spc="3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by</a:t>
            </a:r>
            <a:r>
              <a:rPr sz="1400" spc="-4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the</a:t>
            </a:r>
            <a:r>
              <a:rPr sz="1400" spc="-5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business</a:t>
            </a:r>
            <a:r>
              <a:rPr sz="1400" spc="-40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sector,</a:t>
            </a:r>
            <a:r>
              <a:rPr sz="1400" spc="-11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plus</a:t>
            </a:r>
            <a:r>
              <a:rPr sz="1400" spc="-40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residential construction.</a:t>
            </a:r>
            <a:endParaRPr sz="1400">
              <a:latin typeface="Franklin Gothic Book"/>
              <a:cs typeface="Franklin Gothic Book"/>
            </a:endParaRPr>
          </a:p>
          <a:p>
            <a:pPr marL="298450" indent="-285750">
              <a:lnSpc>
                <a:spcPts val="1605"/>
              </a:lnSpc>
              <a:buFont typeface="Arial"/>
              <a:buChar char="•"/>
              <a:tabLst>
                <a:tab pos="298450" algn="l"/>
              </a:tabLst>
            </a:pPr>
            <a:r>
              <a:rPr sz="1400" dirty="0">
                <a:latin typeface="Franklin Gothic Book"/>
                <a:cs typeface="Franklin Gothic Book"/>
              </a:rPr>
              <a:t>Includes</a:t>
            </a:r>
            <a:r>
              <a:rPr sz="1400" spc="-2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Business</a:t>
            </a:r>
            <a:r>
              <a:rPr sz="1400" spc="-1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Fixed</a:t>
            </a:r>
            <a:r>
              <a:rPr sz="1400" spc="-4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Investment,</a:t>
            </a:r>
            <a:r>
              <a:rPr sz="1400" spc="-9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Inventories,</a:t>
            </a:r>
            <a:r>
              <a:rPr sz="1400" spc="-170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Construction.</a:t>
            </a:r>
            <a:endParaRPr sz="1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77915" y="4002468"/>
            <a:ext cx="181038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dirty="0">
                <a:latin typeface="Franklin Gothic Book"/>
                <a:cs typeface="Franklin Gothic Book"/>
              </a:rPr>
              <a:t>(G)overnment</a:t>
            </a:r>
            <a:r>
              <a:rPr sz="1400" spc="-5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Spending</a:t>
            </a:r>
            <a:endParaRPr sz="1400" dirty="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7915" y="4221797"/>
            <a:ext cx="552386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7815" indent="-28511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297815" algn="l"/>
              </a:tabLst>
            </a:pPr>
            <a:r>
              <a:rPr sz="1400" dirty="0">
                <a:latin typeface="Franklin Gothic Book"/>
                <a:cs typeface="Franklin Gothic Book"/>
              </a:rPr>
              <a:t>State,</a:t>
            </a:r>
            <a:r>
              <a:rPr sz="1400" spc="-9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local,</a:t>
            </a:r>
            <a:r>
              <a:rPr sz="1400" spc="-1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and</a:t>
            </a:r>
            <a:r>
              <a:rPr sz="1400" spc="-4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federal</a:t>
            </a:r>
            <a:r>
              <a:rPr sz="1400" spc="-6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government</a:t>
            </a:r>
            <a:r>
              <a:rPr sz="1400" spc="-10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purchases</a:t>
            </a:r>
            <a:r>
              <a:rPr sz="1400" spc="-9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of goods</a:t>
            </a:r>
            <a:r>
              <a:rPr sz="1400" spc="-15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and</a:t>
            </a:r>
            <a:r>
              <a:rPr sz="1400" spc="-45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services</a:t>
            </a:r>
            <a:endParaRPr sz="1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77915" y="5145722"/>
            <a:ext cx="1257935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00" dirty="0">
                <a:latin typeface="Franklin Gothic Book"/>
                <a:cs typeface="Franklin Gothic Book"/>
              </a:rPr>
              <a:t>Net</a:t>
            </a:r>
            <a:r>
              <a:rPr sz="1400" spc="-10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Exports</a:t>
            </a:r>
            <a:r>
              <a:rPr sz="1400" spc="-5" dirty="0">
                <a:latin typeface="Franklin Gothic Book"/>
                <a:cs typeface="Franklin Gothic Book"/>
              </a:rPr>
              <a:t> </a:t>
            </a:r>
            <a:r>
              <a:rPr sz="1400" spc="-20" dirty="0">
                <a:latin typeface="Franklin Gothic Book"/>
                <a:cs typeface="Franklin Gothic Book"/>
              </a:rPr>
              <a:t>(NX)</a:t>
            </a:r>
            <a:endParaRPr sz="14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77915" y="5365178"/>
            <a:ext cx="2006600" cy="2432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7815" indent="-28511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297815" algn="l"/>
              </a:tabLst>
            </a:pPr>
            <a:r>
              <a:rPr sz="1400" dirty="0">
                <a:latin typeface="Franklin Gothic Book"/>
                <a:cs typeface="Franklin Gothic Book"/>
              </a:rPr>
              <a:t>Exports</a:t>
            </a:r>
            <a:r>
              <a:rPr sz="1400" spc="-114" dirty="0">
                <a:latin typeface="Franklin Gothic Book"/>
                <a:cs typeface="Franklin Gothic Book"/>
              </a:rPr>
              <a:t> </a:t>
            </a:r>
            <a:r>
              <a:rPr sz="1400" dirty="0">
                <a:latin typeface="Franklin Gothic Book"/>
                <a:cs typeface="Franklin Gothic Book"/>
              </a:rPr>
              <a:t>minus</a:t>
            </a:r>
            <a:r>
              <a:rPr sz="1400" spc="110" dirty="0">
                <a:latin typeface="Franklin Gothic Book"/>
                <a:cs typeface="Franklin Gothic Book"/>
              </a:rPr>
              <a:t> </a:t>
            </a:r>
            <a:r>
              <a:rPr sz="1400" spc="-10" dirty="0">
                <a:latin typeface="Franklin Gothic Book"/>
                <a:cs typeface="Franklin Gothic Book"/>
              </a:rPr>
              <a:t>imports</a:t>
            </a:r>
            <a:endParaRPr sz="1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074" y="979766"/>
            <a:ext cx="2016055" cy="6647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Output</a:t>
            </a:r>
            <a:endParaRPr sz="540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619365C-46DE-836F-CC50-D15B037BBC9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DD8C52-2386-E76A-DE2A-8223D1A5B01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2567051" y="2673730"/>
            <a:ext cx="8996680" cy="25952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dirty="0">
                <a:latin typeface="Franklin Gothic Book"/>
                <a:cs typeface="Franklin Gothic Book"/>
              </a:rPr>
              <a:t>Example:</a:t>
            </a:r>
            <a:r>
              <a:rPr sz="2750" spc="-75" dirty="0">
                <a:latin typeface="Franklin Gothic Book"/>
                <a:cs typeface="Franklin Gothic Book"/>
              </a:rPr>
              <a:t> </a:t>
            </a:r>
            <a:r>
              <a:rPr sz="2750" dirty="0">
                <a:latin typeface="Franklin Gothic Book"/>
                <a:cs typeface="Franklin Gothic Book"/>
              </a:rPr>
              <a:t>(output</a:t>
            </a:r>
            <a:r>
              <a:rPr sz="2750" spc="260" dirty="0">
                <a:latin typeface="Franklin Gothic Book"/>
                <a:cs typeface="Franklin Gothic Book"/>
              </a:rPr>
              <a:t> </a:t>
            </a:r>
            <a:r>
              <a:rPr sz="2750" spc="-10" dirty="0">
                <a:latin typeface="Franklin Gothic Book"/>
                <a:cs typeface="Franklin Gothic Book"/>
              </a:rPr>
              <a:t>worsened)</a:t>
            </a:r>
            <a:endParaRPr sz="275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  <a:spcBef>
                <a:spcPts val="80"/>
              </a:spcBef>
            </a:pPr>
            <a:r>
              <a:rPr sz="2000" dirty="0">
                <a:latin typeface="Franklin Gothic Book"/>
                <a:cs typeface="Franklin Gothic Book"/>
              </a:rPr>
              <a:t>Housing</a:t>
            </a:r>
            <a:r>
              <a:rPr sz="2000" spc="-10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investment</a:t>
            </a:r>
            <a:r>
              <a:rPr sz="2000" spc="-10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seems</a:t>
            </a:r>
            <a:r>
              <a:rPr sz="2000" spc="-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 be rising,</a:t>
            </a:r>
            <a:r>
              <a:rPr sz="2000" spc="-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as</a:t>
            </a:r>
            <a:r>
              <a:rPr sz="2000" spc="1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witnessed</a:t>
            </a:r>
            <a:r>
              <a:rPr sz="2000" spc="-1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by</a:t>
            </a:r>
            <a:r>
              <a:rPr sz="2000" spc="-9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 1.2%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m/m</a:t>
            </a:r>
            <a:r>
              <a:rPr sz="2000" spc="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increase</a:t>
            </a:r>
            <a:r>
              <a:rPr sz="2000" spc="-80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in </a:t>
            </a:r>
            <a:r>
              <a:rPr sz="2000" dirty="0">
                <a:latin typeface="Franklin Gothic Book"/>
                <a:cs typeface="Franklin Gothic Book"/>
              </a:rPr>
              <a:t>housing</a:t>
            </a:r>
            <a:r>
              <a:rPr sz="2000" spc="-20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starts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October</a:t>
            </a:r>
            <a:r>
              <a:rPr sz="2000" spc="-9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and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increase</a:t>
            </a:r>
            <a:r>
              <a:rPr sz="2000" spc="-18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9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mortgage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applications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9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20" dirty="0">
                <a:latin typeface="Franklin Gothic Book"/>
                <a:cs typeface="Franklin Gothic Book"/>
              </a:rPr>
              <a:t> most </a:t>
            </a:r>
            <a:r>
              <a:rPr sz="2000" dirty="0">
                <a:latin typeface="Franklin Gothic Book"/>
                <a:cs typeface="Franklin Gothic Book"/>
              </a:rPr>
              <a:t>recent</a:t>
            </a:r>
            <a:r>
              <a:rPr sz="2000" spc="-11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week.</a:t>
            </a:r>
            <a:r>
              <a:rPr sz="2000" spc="5" dirty="0">
                <a:latin typeface="Franklin Gothic Book"/>
                <a:cs typeface="Franklin Gothic Book"/>
              </a:rPr>
              <a:t>  </a:t>
            </a:r>
            <a:r>
              <a:rPr sz="2000" spc="-10" dirty="0">
                <a:latin typeface="Franklin Gothic Book"/>
                <a:cs typeface="Franklin Gothic Book"/>
              </a:rPr>
              <a:t>Moreover,</a:t>
            </a:r>
            <a:r>
              <a:rPr sz="2000" spc="-1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manufacturing</a:t>
            </a:r>
            <a:r>
              <a:rPr sz="2000" spc="-19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activity</a:t>
            </a:r>
            <a:r>
              <a:rPr sz="2000" spc="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seems</a:t>
            </a:r>
            <a:r>
              <a:rPr sz="2000" spc="-1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</a:t>
            </a:r>
            <a:r>
              <a:rPr sz="2000" spc="7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be</a:t>
            </a:r>
            <a:r>
              <a:rPr sz="2000" spc="-5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accelerating,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as </a:t>
            </a:r>
            <a:r>
              <a:rPr sz="2000" dirty="0">
                <a:latin typeface="Franklin Gothic Book"/>
                <a:cs typeface="Franklin Gothic Book"/>
              </a:rPr>
              <a:t>evidenced</a:t>
            </a:r>
            <a:r>
              <a:rPr sz="2000" spc="-1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by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Philly</a:t>
            </a:r>
            <a:r>
              <a:rPr sz="2000" spc="-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Fed</a:t>
            </a:r>
            <a:r>
              <a:rPr sz="2000" spc="-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mfg</a:t>
            </a:r>
            <a:r>
              <a:rPr sz="2000" spc="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index</a:t>
            </a:r>
            <a:r>
              <a:rPr sz="2000" spc="-1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rising</a:t>
            </a:r>
            <a:r>
              <a:rPr sz="2000" spc="-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above</a:t>
            </a:r>
            <a:r>
              <a:rPr sz="2000" spc="-11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50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52.3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for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first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time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75" dirty="0">
                <a:latin typeface="Franklin Gothic Book"/>
                <a:cs typeface="Franklin Gothic Book"/>
              </a:rPr>
              <a:t> </a:t>
            </a:r>
            <a:r>
              <a:rPr sz="2000" spc="-50" dirty="0">
                <a:latin typeface="Franklin Gothic Book"/>
                <a:cs typeface="Franklin Gothic Book"/>
              </a:rPr>
              <a:t>4 </a:t>
            </a:r>
            <a:r>
              <a:rPr sz="2000" dirty="0">
                <a:latin typeface="Franklin Gothic Book"/>
                <a:cs typeface="Franklin Gothic Book"/>
              </a:rPr>
              <a:t>months.</a:t>
            </a:r>
            <a:r>
              <a:rPr sz="2000" spc="-160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However,</a:t>
            </a:r>
            <a:r>
              <a:rPr sz="2000" spc="-1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retail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sales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grew</a:t>
            </a:r>
            <a:r>
              <a:rPr sz="2000" spc="-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much</a:t>
            </a:r>
            <a:r>
              <a:rPr sz="2000" spc="-1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less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than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expected</a:t>
            </a:r>
            <a:r>
              <a:rPr sz="2000" spc="-1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9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November</a:t>
            </a:r>
            <a:r>
              <a:rPr sz="2000" spc="-175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(.1%</a:t>
            </a:r>
            <a:r>
              <a:rPr sz="2000" spc="-135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m/m </a:t>
            </a:r>
            <a:r>
              <a:rPr sz="2000" dirty="0">
                <a:latin typeface="Franklin Gothic Book"/>
                <a:cs typeface="Franklin Gothic Book"/>
              </a:rPr>
              <a:t>vs</a:t>
            </a:r>
            <a:r>
              <a:rPr sz="2000" spc="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.4%</a:t>
            </a:r>
            <a:r>
              <a:rPr sz="2000" spc="-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m/m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expected</a:t>
            </a:r>
            <a:r>
              <a:rPr sz="2000" spc="-7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vs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0.3%</a:t>
            </a:r>
            <a:r>
              <a:rPr sz="2000" spc="-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prior).</a:t>
            </a:r>
            <a:r>
              <a:rPr sz="2000" spc="-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Since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consumer</a:t>
            </a:r>
            <a:r>
              <a:rPr sz="2000" spc="-17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is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such</a:t>
            </a:r>
            <a:r>
              <a:rPr sz="2000" spc="-1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</a:t>
            </a:r>
            <a:r>
              <a:rPr sz="2000" spc="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large</a:t>
            </a:r>
            <a:r>
              <a:rPr sz="2000" spc="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part</a:t>
            </a:r>
            <a:r>
              <a:rPr sz="2000" spc="-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of</a:t>
            </a:r>
            <a:r>
              <a:rPr sz="2000" spc="45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the </a:t>
            </a:r>
            <a:r>
              <a:rPr sz="2000" spc="-10" dirty="0">
                <a:latin typeface="Franklin Gothic Book"/>
                <a:cs typeface="Franklin Gothic Book"/>
              </a:rPr>
              <a:t>economy,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am</a:t>
            </a:r>
            <a:r>
              <a:rPr sz="2000" spc="8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concerned</a:t>
            </a:r>
            <a:r>
              <a:rPr sz="2000" spc="-2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by</a:t>
            </a:r>
            <a:r>
              <a:rPr sz="2000" spc="-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this</a:t>
            </a:r>
            <a:r>
              <a:rPr sz="2000" spc="-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slow </a:t>
            </a:r>
            <a:r>
              <a:rPr sz="2000" spc="-10" dirty="0">
                <a:latin typeface="Franklin Gothic Book"/>
                <a:cs typeface="Franklin Gothic Book"/>
              </a:rPr>
              <a:t>down.</a:t>
            </a:r>
            <a:endParaRPr sz="2000">
              <a:latin typeface="Franklin Gothic Book"/>
              <a:cs typeface="Franklin Gothic Boo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90575" y="2647950"/>
            <a:ext cx="1000125" cy="2847975"/>
            <a:chOff x="790575" y="2647950"/>
            <a:chExt cx="1000125" cy="2847975"/>
          </a:xfrm>
        </p:grpSpPr>
        <p:sp>
          <p:nvSpPr>
            <p:cNvPr id="6" name="object 6"/>
            <p:cNvSpPr/>
            <p:nvPr/>
          </p:nvSpPr>
          <p:spPr>
            <a:xfrm>
              <a:off x="790575" y="2647950"/>
              <a:ext cx="1000125" cy="2847975"/>
            </a:xfrm>
            <a:custGeom>
              <a:avLst/>
              <a:gdLst/>
              <a:ahLst/>
              <a:cxnLst/>
              <a:rect l="l" t="t" r="r" b="b"/>
              <a:pathLst>
                <a:path w="1000125" h="2847975">
                  <a:moveTo>
                    <a:pt x="833374" y="0"/>
                  </a:moveTo>
                  <a:lnTo>
                    <a:pt x="166687" y="0"/>
                  </a:lnTo>
                  <a:lnTo>
                    <a:pt x="122374" y="5957"/>
                  </a:lnTo>
                  <a:lnTo>
                    <a:pt x="82555" y="22770"/>
                  </a:lnTo>
                  <a:lnTo>
                    <a:pt x="48820" y="48847"/>
                  </a:lnTo>
                  <a:lnTo>
                    <a:pt x="22756" y="82597"/>
                  </a:lnTo>
                  <a:lnTo>
                    <a:pt x="5954" y="122428"/>
                  </a:lnTo>
                  <a:lnTo>
                    <a:pt x="0" y="166750"/>
                  </a:lnTo>
                  <a:lnTo>
                    <a:pt x="0" y="2681224"/>
                  </a:lnTo>
                  <a:lnTo>
                    <a:pt x="5954" y="2725546"/>
                  </a:lnTo>
                  <a:lnTo>
                    <a:pt x="22756" y="2765377"/>
                  </a:lnTo>
                  <a:lnTo>
                    <a:pt x="48820" y="2799127"/>
                  </a:lnTo>
                  <a:lnTo>
                    <a:pt x="82555" y="2825204"/>
                  </a:lnTo>
                  <a:lnTo>
                    <a:pt x="122374" y="2842017"/>
                  </a:lnTo>
                  <a:lnTo>
                    <a:pt x="166687" y="2847975"/>
                  </a:lnTo>
                  <a:lnTo>
                    <a:pt x="833374" y="2847975"/>
                  </a:lnTo>
                  <a:lnTo>
                    <a:pt x="877696" y="2842017"/>
                  </a:lnTo>
                  <a:lnTo>
                    <a:pt x="917527" y="2825204"/>
                  </a:lnTo>
                  <a:lnTo>
                    <a:pt x="951277" y="2799127"/>
                  </a:lnTo>
                  <a:lnTo>
                    <a:pt x="977354" y="2765377"/>
                  </a:lnTo>
                  <a:lnTo>
                    <a:pt x="994167" y="2725546"/>
                  </a:lnTo>
                  <a:lnTo>
                    <a:pt x="1000125" y="2681224"/>
                  </a:lnTo>
                  <a:lnTo>
                    <a:pt x="1000125" y="166750"/>
                  </a:lnTo>
                  <a:lnTo>
                    <a:pt x="994167" y="122428"/>
                  </a:lnTo>
                  <a:lnTo>
                    <a:pt x="977354" y="82597"/>
                  </a:lnTo>
                  <a:lnTo>
                    <a:pt x="951277" y="48847"/>
                  </a:lnTo>
                  <a:lnTo>
                    <a:pt x="917527" y="22770"/>
                  </a:lnTo>
                  <a:lnTo>
                    <a:pt x="877696" y="5957"/>
                  </a:lnTo>
                  <a:lnTo>
                    <a:pt x="833374" y="0"/>
                  </a:lnTo>
                  <a:close/>
                </a:path>
              </a:pathLst>
            </a:custGeom>
            <a:solidFill>
              <a:srgbClr val="647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42975" y="2886075"/>
              <a:ext cx="685800" cy="695325"/>
            </a:xfrm>
            <a:custGeom>
              <a:avLst/>
              <a:gdLst/>
              <a:ahLst/>
              <a:cxnLst/>
              <a:rect l="l" t="t" r="r" b="b"/>
              <a:pathLst>
                <a:path w="685800" h="695325">
                  <a:moveTo>
                    <a:pt x="342900" y="0"/>
                  </a:moveTo>
                  <a:lnTo>
                    <a:pt x="296369" y="3174"/>
                  </a:lnTo>
                  <a:lnTo>
                    <a:pt x="251742" y="12421"/>
                  </a:lnTo>
                  <a:lnTo>
                    <a:pt x="209426" y="27326"/>
                  </a:lnTo>
                  <a:lnTo>
                    <a:pt x="169830" y="47474"/>
                  </a:lnTo>
                  <a:lnTo>
                    <a:pt x="133362" y="72449"/>
                  </a:lnTo>
                  <a:lnTo>
                    <a:pt x="100431" y="101838"/>
                  </a:lnTo>
                  <a:lnTo>
                    <a:pt x="71446" y="135224"/>
                  </a:lnTo>
                  <a:lnTo>
                    <a:pt x="46815" y="172193"/>
                  </a:lnTo>
                  <a:lnTo>
                    <a:pt x="26946" y="212330"/>
                  </a:lnTo>
                  <a:lnTo>
                    <a:pt x="12248" y="255220"/>
                  </a:lnTo>
                  <a:lnTo>
                    <a:pt x="3130" y="300447"/>
                  </a:lnTo>
                  <a:lnTo>
                    <a:pt x="0" y="347599"/>
                  </a:lnTo>
                  <a:lnTo>
                    <a:pt x="3130" y="394779"/>
                  </a:lnTo>
                  <a:lnTo>
                    <a:pt x="12248" y="440031"/>
                  </a:lnTo>
                  <a:lnTo>
                    <a:pt x="26946" y="482941"/>
                  </a:lnTo>
                  <a:lnTo>
                    <a:pt x="46815" y="523094"/>
                  </a:lnTo>
                  <a:lnTo>
                    <a:pt x="71446" y="560075"/>
                  </a:lnTo>
                  <a:lnTo>
                    <a:pt x="100431" y="593471"/>
                  </a:lnTo>
                  <a:lnTo>
                    <a:pt x="133362" y="622865"/>
                  </a:lnTo>
                  <a:lnTo>
                    <a:pt x="169830" y="647845"/>
                  </a:lnTo>
                  <a:lnTo>
                    <a:pt x="209426" y="667996"/>
                  </a:lnTo>
                  <a:lnTo>
                    <a:pt x="251742" y="682902"/>
                  </a:lnTo>
                  <a:lnTo>
                    <a:pt x="296369" y="692150"/>
                  </a:lnTo>
                  <a:lnTo>
                    <a:pt x="342900" y="695325"/>
                  </a:lnTo>
                  <a:lnTo>
                    <a:pt x="389424" y="692150"/>
                  </a:lnTo>
                  <a:lnTo>
                    <a:pt x="434048" y="682902"/>
                  </a:lnTo>
                  <a:lnTo>
                    <a:pt x="476363" y="667996"/>
                  </a:lnTo>
                  <a:lnTo>
                    <a:pt x="515958" y="647845"/>
                  </a:lnTo>
                  <a:lnTo>
                    <a:pt x="552426" y="622865"/>
                  </a:lnTo>
                  <a:lnTo>
                    <a:pt x="585358" y="593471"/>
                  </a:lnTo>
                  <a:lnTo>
                    <a:pt x="614345" y="560075"/>
                  </a:lnTo>
                  <a:lnTo>
                    <a:pt x="638979" y="523094"/>
                  </a:lnTo>
                  <a:lnTo>
                    <a:pt x="658850" y="482941"/>
                  </a:lnTo>
                  <a:lnTo>
                    <a:pt x="673549" y="440031"/>
                  </a:lnTo>
                  <a:lnTo>
                    <a:pt x="682669" y="394779"/>
                  </a:lnTo>
                  <a:lnTo>
                    <a:pt x="685800" y="347599"/>
                  </a:lnTo>
                  <a:lnTo>
                    <a:pt x="682669" y="300447"/>
                  </a:lnTo>
                  <a:lnTo>
                    <a:pt x="673549" y="255220"/>
                  </a:lnTo>
                  <a:lnTo>
                    <a:pt x="658850" y="212330"/>
                  </a:lnTo>
                  <a:lnTo>
                    <a:pt x="638979" y="172193"/>
                  </a:lnTo>
                  <a:lnTo>
                    <a:pt x="614345" y="135224"/>
                  </a:lnTo>
                  <a:lnTo>
                    <a:pt x="585358" y="101838"/>
                  </a:lnTo>
                  <a:lnTo>
                    <a:pt x="552426" y="72449"/>
                  </a:lnTo>
                  <a:lnTo>
                    <a:pt x="515958" y="47474"/>
                  </a:lnTo>
                  <a:lnTo>
                    <a:pt x="476363" y="27326"/>
                  </a:lnTo>
                  <a:lnTo>
                    <a:pt x="434048" y="12421"/>
                  </a:lnTo>
                  <a:lnTo>
                    <a:pt x="389424" y="3174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511" y="989262"/>
            <a:ext cx="1673392" cy="5507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Labor</a:t>
            </a:r>
            <a:endParaRPr sz="54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F6621A-1649-4BF7-3D9A-D198C00EA59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8F16A-A070-C599-157C-652551E4657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63485" y="2022094"/>
          <a:ext cx="9732009" cy="2492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8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Primary</a:t>
                      </a:r>
                      <a:r>
                        <a:rPr sz="1800" spc="114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Indicator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UR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Frequency: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Monthly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Typical</a:t>
                      </a:r>
                      <a:r>
                        <a:rPr sz="1800" spc="-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Citation: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00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%</a:t>
                      </a:r>
                      <a:r>
                        <a:rPr sz="1800" spc="-5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800" spc="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Labor</a:t>
                      </a: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Force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005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Interpretation: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Negative</a:t>
                      </a:r>
                      <a:r>
                        <a:rPr sz="1800" spc="-8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relationship;</a:t>
                      </a:r>
                      <a:r>
                        <a:rPr sz="1800" spc="-114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lower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UR</a:t>
                      </a:r>
                      <a:r>
                        <a:rPr sz="18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means</a:t>
                      </a:r>
                      <a:r>
                        <a:rPr sz="1800" spc="-4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improvement.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Shortcoming(s):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27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 marR="593725">
                        <a:lnSpc>
                          <a:spcPct val="1008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Like</a:t>
                      </a:r>
                      <a:r>
                        <a:rPr sz="1800" spc="-6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all</a:t>
                      </a:r>
                      <a:r>
                        <a:rPr sz="1800" spc="-5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macro</a:t>
                      </a:r>
                      <a:r>
                        <a:rPr sz="1800" spc="-1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data,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it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800" spc="-9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800" spc="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proxy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800" spc="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800" spc="-5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truth.</a:t>
                      </a:r>
                      <a:r>
                        <a:rPr sz="1800" spc="6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UR</a:t>
                      </a:r>
                      <a:r>
                        <a:rPr sz="1800" spc="-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can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fall</a:t>
                      </a:r>
                      <a:r>
                        <a:rPr sz="1800" spc="-1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when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labor</a:t>
                      </a:r>
                      <a:r>
                        <a:rPr sz="1800" spc="-8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force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participation</a:t>
                      </a:r>
                      <a:r>
                        <a:rPr sz="1800" spc="-13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falls,</a:t>
                      </a:r>
                      <a:r>
                        <a:rPr sz="1800" spc="-4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giving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</a:t>
                      </a: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false</a:t>
                      </a:r>
                      <a:r>
                        <a:rPr sz="1800" spc="-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impression</a:t>
                      </a:r>
                      <a:r>
                        <a:rPr sz="1800" spc="-13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of</a:t>
                      </a:r>
                      <a:r>
                        <a:rPr sz="1800" spc="9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health.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8735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Source: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91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BLS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91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511" y="989262"/>
            <a:ext cx="1673392" cy="5507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Labor</a:t>
            </a:r>
            <a:endParaRPr sz="54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E8A232F-C541-0DEF-4113-B2D374E8E35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53EA1-03ED-C2AC-24F8-204FD890CB4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2363851" y="2486723"/>
            <a:ext cx="704659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5"/>
              </a:lnSpc>
              <a:spcBef>
                <a:spcPts val="100"/>
              </a:spcBef>
            </a:pPr>
            <a:r>
              <a:rPr sz="2400" spc="-10" dirty="0">
                <a:latin typeface="Franklin Gothic Book"/>
                <a:cs typeface="Franklin Gothic Book"/>
              </a:rPr>
              <a:t>Tips: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865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Franklin Gothic Book"/>
                <a:cs typeface="Franklin Gothic Book"/>
              </a:rPr>
              <a:t>There</a:t>
            </a:r>
            <a:r>
              <a:rPr sz="2400" spc="-7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are</a:t>
            </a:r>
            <a:r>
              <a:rPr sz="2400" spc="-7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other</a:t>
            </a:r>
            <a:r>
              <a:rPr sz="2400" spc="-6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aspects</a:t>
            </a:r>
            <a:r>
              <a:rPr sz="2400" spc="-8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of</a:t>
            </a:r>
            <a:r>
              <a:rPr sz="2400" spc="-6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labor</a:t>
            </a:r>
            <a:r>
              <a:rPr sz="2400" spc="2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market</a:t>
            </a:r>
            <a:r>
              <a:rPr sz="2400" spc="-8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health</a:t>
            </a:r>
            <a:r>
              <a:rPr sz="2400" spc="-35" dirty="0">
                <a:latin typeface="Franklin Gothic Book"/>
                <a:cs typeface="Franklin Gothic Book"/>
              </a:rPr>
              <a:t> </a:t>
            </a:r>
            <a:r>
              <a:rPr sz="2400" spc="-25" dirty="0">
                <a:latin typeface="Franklin Gothic Book"/>
                <a:cs typeface="Franklin Gothic Book"/>
              </a:rPr>
              <a:t>to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865"/>
              </a:lnSpc>
              <a:spcBef>
                <a:spcPts val="50"/>
              </a:spcBef>
            </a:pPr>
            <a:r>
              <a:rPr sz="2400" dirty="0">
                <a:latin typeface="Franklin Gothic Book"/>
                <a:cs typeface="Franklin Gothic Book"/>
              </a:rPr>
              <a:t>consider</a:t>
            </a:r>
            <a:r>
              <a:rPr sz="2400" spc="-10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(e.g.</a:t>
            </a:r>
            <a:r>
              <a:rPr sz="2400" spc="-5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under</a:t>
            </a:r>
            <a:r>
              <a:rPr sz="2400" spc="-3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employment,</a:t>
            </a:r>
            <a:r>
              <a:rPr sz="2400" spc="-6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labor</a:t>
            </a:r>
            <a:r>
              <a:rPr sz="2400" spc="-30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force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865"/>
              </a:lnSpc>
            </a:pPr>
            <a:r>
              <a:rPr sz="2400" spc="-10" dirty="0">
                <a:latin typeface="Franklin Gothic Book"/>
                <a:cs typeface="Franklin Gothic Book"/>
              </a:rPr>
              <a:t>participation).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3535">
              <a:lnSpc>
                <a:spcPct val="99100"/>
              </a:lnSpc>
              <a:spcBef>
                <a:spcPts val="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Franklin Gothic Book"/>
                <a:cs typeface="Franklin Gothic Book"/>
              </a:rPr>
              <a:t>Watch</a:t>
            </a:r>
            <a:r>
              <a:rPr sz="2400" spc="-8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for</a:t>
            </a:r>
            <a:r>
              <a:rPr sz="2400" spc="-10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weekly</a:t>
            </a:r>
            <a:r>
              <a:rPr sz="2400" spc="-8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jobless</a:t>
            </a:r>
            <a:r>
              <a:rPr sz="2400" spc="-5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claims</a:t>
            </a:r>
            <a:r>
              <a:rPr sz="2400" spc="1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and</a:t>
            </a:r>
            <a:r>
              <a:rPr sz="2400" spc="-75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manufacturing </a:t>
            </a:r>
            <a:r>
              <a:rPr sz="2400" dirty="0">
                <a:latin typeface="Franklin Gothic Book"/>
                <a:cs typeface="Franklin Gothic Book"/>
              </a:rPr>
              <a:t>surveys</a:t>
            </a:r>
            <a:r>
              <a:rPr sz="2400" spc="-6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from</a:t>
            </a:r>
            <a:r>
              <a:rPr sz="2400" spc="-12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the</a:t>
            </a:r>
            <a:r>
              <a:rPr sz="2400" spc="-3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private</a:t>
            </a:r>
            <a:r>
              <a:rPr sz="2400" spc="-3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sector</a:t>
            </a:r>
            <a:r>
              <a:rPr sz="2400" spc="-15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and</a:t>
            </a:r>
            <a:r>
              <a:rPr sz="2400" spc="-6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Federal</a:t>
            </a:r>
            <a:r>
              <a:rPr sz="2400" spc="-70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Reserve branches.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511" y="989262"/>
            <a:ext cx="1673392" cy="5507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Labor</a:t>
            </a:r>
            <a:endParaRPr sz="540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EF179A7-6440-69A0-68F0-D9471871E79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8E50C9-A40F-B451-4C7A-B21704FEBAF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2567051" y="2673730"/>
            <a:ext cx="8376284" cy="19850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0"/>
              </a:spcBef>
            </a:pPr>
            <a:r>
              <a:rPr sz="2750" dirty="0">
                <a:latin typeface="Franklin Gothic Book"/>
                <a:cs typeface="Franklin Gothic Book"/>
              </a:rPr>
              <a:t>Example:</a:t>
            </a:r>
            <a:r>
              <a:rPr sz="2750" spc="-10" dirty="0">
                <a:latin typeface="Franklin Gothic Book"/>
                <a:cs typeface="Franklin Gothic Book"/>
              </a:rPr>
              <a:t> </a:t>
            </a:r>
            <a:r>
              <a:rPr sz="2750" dirty="0">
                <a:latin typeface="Franklin Gothic Book"/>
                <a:cs typeface="Franklin Gothic Book"/>
              </a:rPr>
              <a:t>(labor</a:t>
            </a:r>
            <a:r>
              <a:rPr sz="2750" spc="190" dirty="0">
                <a:latin typeface="Franklin Gothic Book"/>
                <a:cs typeface="Franklin Gothic Book"/>
              </a:rPr>
              <a:t> </a:t>
            </a:r>
            <a:r>
              <a:rPr sz="2750" spc="-10" dirty="0">
                <a:latin typeface="Franklin Gothic Book"/>
                <a:cs typeface="Franklin Gothic Book"/>
              </a:rPr>
              <a:t>unchanged)</a:t>
            </a:r>
            <a:endParaRPr sz="2750">
              <a:latin typeface="Franklin Gothic Book"/>
              <a:cs typeface="Franklin Gothic Book"/>
            </a:endParaRPr>
          </a:p>
          <a:p>
            <a:pPr marL="12700" marR="1230630" algn="just">
              <a:lnSpc>
                <a:spcPct val="100000"/>
              </a:lnSpc>
              <a:spcBef>
                <a:spcPts val="80"/>
              </a:spcBef>
            </a:pPr>
            <a:r>
              <a:rPr sz="2000" dirty="0">
                <a:latin typeface="Franklin Gothic Book"/>
                <a:cs typeface="Franklin Gothic Book"/>
              </a:rPr>
              <a:t>Initial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jobless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claims</a:t>
            </a:r>
            <a:r>
              <a:rPr sz="2000" spc="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increased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slightly</a:t>
            </a:r>
            <a:r>
              <a:rPr sz="2000" spc="-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this</a:t>
            </a:r>
            <a:r>
              <a:rPr sz="2000" spc="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week,</a:t>
            </a:r>
            <a:r>
              <a:rPr sz="2000" spc="-8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 line</a:t>
            </a:r>
            <a:r>
              <a:rPr sz="2000" spc="-30" dirty="0">
                <a:latin typeface="Franklin Gothic Book"/>
                <a:cs typeface="Franklin Gothic Book"/>
              </a:rPr>
              <a:t> </a:t>
            </a:r>
            <a:r>
              <a:rPr sz="2000" spc="-20" dirty="0">
                <a:latin typeface="Franklin Gothic Book"/>
                <a:cs typeface="Franklin Gothic Book"/>
              </a:rPr>
              <a:t>with </a:t>
            </a:r>
            <a:r>
              <a:rPr sz="2000" dirty="0">
                <a:latin typeface="Franklin Gothic Book"/>
                <a:cs typeface="Franklin Gothic Book"/>
              </a:rPr>
              <a:t>expectations.</a:t>
            </a:r>
            <a:r>
              <a:rPr sz="2000" spc="4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Continuing</a:t>
            </a:r>
            <a:r>
              <a:rPr sz="2000" spc="-20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claims</a:t>
            </a:r>
            <a:r>
              <a:rPr sz="2000" spc="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continue</a:t>
            </a:r>
            <a:r>
              <a:rPr sz="2000" spc="-10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rise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(1.2Mln</a:t>
            </a:r>
            <a:r>
              <a:rPr sz="2000" spc="-1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as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of</a:t>
            </a:r>
            <a:r>
              <a:rPr sz="2000" spc="45" dirty="0">
                <a:latin typeface="Franklin Gothic Book"/>
                <a:cs typeface="Franklin Gothic Book"/>
              </a:rPr>
              <a:t> </a:t>
            </a:r>
            <a:r>
              <a:rPr sz="2000" spc="-20" dirty="0">
                <a:latin typeface="Franklin Gothic Book"/>
                <a:cs typeface="Franklin Gothic Book"/>
              </a:rPr>
              <a:t>last</a:t>
            </a:r>
            <a:endParaRPr sz="2000">
              <a:latin typeface="Franklin Gothic Book"/>
              <a:cs typeface="Franklin Gothic Book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Franklin Gothic Book"/>
                <a:cs typeface="Franklin Gothic Book"/>
              </a:rPr>
              <a:t>week).</a:t>
            </a:r>
            <a:r>
              <a:rPr sz="2000" spc="409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Meanwhile,</a:t>
            </a:r>
            <a:r>
              <a:rPr sz="2000" spc="-7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ISM</a:t>
            </a:r>
            <a:r>
              <a:rPr sz="2000" spc="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Service</a:t>
            </a:r>
            <a:r>
              <a:rPr sz="2000" spc="-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index</a:t>
            </a:r>
            <a:r>
              <a:rPr sz="2000" spc="-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shows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demand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for</a:t>
            </a:r>
            <a:r>
              <a:rPr sz="2000" spc="85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workers</a:t>
            </a:r>
            <a:r>
              <a:rPr sz="2000" spc="-11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(with</a:t>
            </a:r>
            <a:r>
              <a:rPr sz="2000" spc="30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the </a:t>
            </a:r>
            <a:r>
              <a:rPr sz="2000" spc="-10" dirty="0">
                <a:latin typeface="Franklin Gothic Book"/>
                <a:cs typeface="Franklin Gothic Book"/>
              </a:rPr>
              <a:t>composite</a:t>
            </a:r>
            <a:r>
              <a:rPr sz="2000" spc="-11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index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rising</a:t>
            </a:r>
            <a:r>
              <a:rPr sz="2000" spc="-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</a:t>
            </a:r>
            <a:r>
              <a:rPr sz="2000" spc="-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53.5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vs</a:t>
            </a:r>
            <a:r>
              <a:rPr sz="2000" spc="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52.4</a:t>
            </a:r>
            <a:r>
              <a:rPr sz="2000" spc="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last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month’s</a:t>
            </a:r>
            <a:r>
              <a:rPr sz="2000" spc="-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report.</a:t>
            </a:r>
            <a:r>
              <a:rPr sz="2000" spc="60" dirty="0">
                <a:latin typeface="Franklin Gothic Book"/>
                <a:cs typeface="Franklin Gothic Book"/>
              </a:rPr>
              <a:t>  </a:t>
            </a:r>
            <a:r>
              <a:rPr sz="2000" dirty="0">
                <a:latin typeface="Franklin Gothic Book"/>
                <a:cs typeface="Franklin Gothic Book"/>
              </a:rPr>
              <a:t>These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pieces</a:t>
            </a:r>
            <a:r>
              <a:rPr sz="2000" spc="35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of </a:t>
            </a:r>
            <a:r>
              <a:rPr sz="2000" dirty="0">
                <a:latin typeface="Franklin Gothic Book"/>
                <a:cs typeface="Franklin Gothic Book"/>
              </a:rPr>
              <a:t>evidence</a:t>
            </a:r>
            <a:r>
              <a:rPr sz="2000" spc="-18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stand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8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conflict,</a:t>
            </a:r>
            <a:r>
              <a:rPr sz="2000" spc="-8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leading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me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</a:t>
            </a:r>
            <a:r>
              <a:rPr sz="2000" spc="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neutral</a:t>
            </a:r>
            <a:r>
              <a:rPr sz="2000" spc="-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assessment</a:t>
            </a:r>
            <a:r>
              <a:rPr sz="2000" spc="-20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for</a:t>
            </a:r>
            <a:r>
              <a:rPr sz="2000" spc="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week.</a:t>
            </a:r>
            <a:endParaRPr sz="2000">
              <a:latin typeface="Franklin Gothic Book"/>
              <a:cs typeface="Franklin Gothic Boo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90575" y="2647950"/>
            <a:ext cx="1000125" cy="2847975"/>
            <a:chOff x="790575" y="2647950"/>
            <a:chExt cx="1000125" cy="2847975"/>
          </a:xfrm>
        </p:grpSpPr>
        <p:sp>
          <p:nvSpPr>
            <p:cNvPr id="6" name="object 6"/>
            <p:cNvSpPr/>
            <p:nvPr/>
          </p:nvSpPr>
          <p:spPr>
            <a:xfrm>
              <a:off x="790575" y="2647950"/>
              <a:ext cx="1000125" cy="2847975"/>
            </a:xfrm>
            <a:custGeom>
              <a:avLst/>
              <a:gdLst/>
              <a:ahLst/>
              <a:cxnLst/>
              <a:rect l="l" t="t" r="r" b="b"/>
              <a:pathLst>
                <a:path w="1000125" h="2847975">
                  <a:moveTo>
                    <a:pt x="833374" y="0"/>
                  </a:moveTo>
                  <a:lnTo>
                    <a:pt x="166687" y="0"/>
                  </a:lnTo>
                  <a:lnTo>
                    <a:pt x="122374" y="5957"/>
                  </a:lnTo>
                  <a:lnTo>
                    <a:pt x="82555" y="22770"/>
                  </a:lnTo>
                  <a:lnTo>
                    <a:pt x="48820" y="48847"/>
                  </a:lnTo>
                  <a:lnTo>
                    <a:pt x="22756" y="82597"/>
                  </a:lnTo>
                  <a:lnTo>
                    <a:pt x="5954" y="122428"/>
                  </a:lnTo>
                  <a:lnTo>
                    <a:pt x="0" y="166750"/>
                  </a:lnTo>
                  <a:lnTo>
                    <a:pt x="0" y="2681224"/>
                  </a:lnTo>
                  <a:lnTo>
                    <a:pt x="5954" y="2725546"/>
                  </a:lnTo>
                  <a:lnTo>
                    <a:pt x="22756" y="2765377"/>
                  </a:lnTo>
                  <a:lnTo>
                    <a:pt x="48820" y="2799127"/>
                  </a:lnTo>
                  <a:lnTo>
                    <a:pt x="82555" y="2825204"/>
                  </a:lnTo>
                  <a:lnTo>
                    <a:pt x="122374" y="2842017"/>
                  </a:lnTo>
                  <a:lnTo>
                    <a:pt x="166687" y="2847975"/>
                  </a:lnTo>
                  <a:lnTo>
                    <a:pt x="833374" y="2847975"/>
                  </a:lnTo>
                  <a:lnTo>
                    <a:pt x="877696" y="2842017"/>
                  </a:lnTo>
                  <a:lnTo>
                    <a:pt x="917527" y="2825204"/>
                  </a:lnTo>
                  <a:lnTo>
                    <a:pt x="951277" y="2799127"/>
                  </a:lnTo>
                  <a:lnTo>
                    <a:pt x="977354" y="2765377"/>
                  </a:lnTo>
                  <a:lnTo>
                    <a:pt x="994167" y="2725546"/>
                  </a:lnTo>
                  <a:lnTo>
                    <a:pt x="1000125" y="2681224"/>
                  </a:lnTo>
                  <a:lnTo>
                    <a:pt x="1000125" y="166750"/>
                  </a:lnTo>
                  <a:lnTo>
                    <a:pt x="994167" y="122428"/>
                  </a:lnTo>
                  <a:lnTo>
                    <a:pt x="977354" y="82597"/>
                  </a:lnTo>
                  <a:lnTo>
                    <a:pt x="951277" y="48847"/>
                  </a:lnTo>
                  <a:lnTo>
                    <a:pt x="917527" y="22770"/>
                  </a:lnTo>
                  <a:lnTo>
                    <a:pt x="877696" y="5957"/>
                  </a:lnTo>
                  <a:lnTo>
                    <a:pt x="833374" y="0"/>
                  </a:lnTo>
                  <a:close/>
                </a:path>
              </a:pathLst>
            </a:custGeom>
            <a:solidFill>
              <a:srgbClr val="647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42975" y="3724275"/>
              <a:ext cx="685800" cy="695325"/>
            </a:xfrm>
            <a:custGeom>
              <a:avLst/>
              <a:gdLst/>
              <a:ahLst/>
              <a:cxnLst/>
              <a:rect l="l" t="t" r="r" b="b"/>
              <a:pathLst>
                <a:path w="685800" h="695325">
                  <a:moveTo>
                    <a:pt x="342900" y="0"/>
                  </a:moveTo>
                  <a:lnTo>
                    <a:pt x="296369" y="3174"/>
                  </a:lnTo>
                  <a:lnTo>
                    <a:pt x="251742" y="12421"/>
                  </a:lnTo>
                  <a:lnTo>
                    <a:pt x="209426" y="27326"/>
                  </a:lnTo>
                  <a:lnTo>
                    <a:pt x="169830" y="47474"/>
                  </a:lnTo>
                  <a:lnTo>
                    <a:pt x="133362" y="72449"/>
                  </a:lnTo>
                  <a:lnTo>
                    <a:pt x="100431" y="101838"/>
                  </a:lnTo>
                  <a:lnTo>
                    <a:pt x="71446" y="135224"/>
                  </a:lnTo>
                  <a:lnTo>
                    <a:pt x="46815" y="172193"/>
                  </a:lnTo>
                  <a:lnTo>
                    <a:pt x="26946" y="212330"/>
                  </a:lnTo>
                  <a:lnTo>
                    <a:pt x="12248" y="255220"/>
                  </a:lnTo>
                  <a:lnTo>
                    <a:pt x="3130" y="300447"/>
                  </a:lnTo>
                  <a:lnTo>
                    <a:pt x="0" y="347599"/>
                  </a:lnTo>
                  <a:lnTo>
                    <a:pt x="3130" y="394779"/>
                  </a:lnTo>
                  <a:lnTo>
                    <a:pt x="12248" y="440031"/>
                  </a:lnTo>
                  <a:lnTo>
                    <a:pt x="26946" y="482941"/>
                  </a:lnTo>
                  <a:lnTo>
                    <a:pt x="46815" y="523094"/>
                  </a:lnTo>
                  <a:lnTo>
                    <a:pt x="71446" y="560075"/>
                  </a:lnTo>
                  <a:lnTo>
                    <a:pt x="100431" y="593471"/>
                  </a:lnTo>
                  <a:lnTo>
                    <a:pt x="133362" y="622865"/>
                  </a:lnTo>
                  <a:lnTo>
                    <a:pt x="169830" y="647845"/>
                  </a:lnTo>
                  <a:lnTo>
                    <a:pt x="209426" y="667996"/>
                  </a:lnTo>
                  <a:lnTo>
                    <a:pt x="251742" y="682902"/>
                  </a:lnTo>
                  <a:lnTo>
                    <a:pt x="296369" y="692150"/>
                  </a:lnTo>
                  <a:lnTo>
                    <a:pt x="342900" y="695325"/>
                  </a:lnTo>
                  <a:lnTo>
                    <a:pt x="389424" y="692150"/>
                  </a:lnTo>
                  <a:lnTo>
                    <a:pt x="434048" y="682902"/>
                  </a:lnTo>
                  <a:lnTo>
                    <a:pt x="476363" y="667996"/>
                  </a:lnTo>
                  <a:lnTo>
                    <a:pt x="515958" y="647845"/>
                  </a:lnTo>
                  <a:lnTo>
                    <a:pt x="552426" y="622865"/>
                  </a:lnTo>
                  <a:lnTo>
                    <a:pt x="585358" y="593471"/>
                  </a:lnTo>
                  <a:lnTo>
                    <a:pt x="614345" y="560075"/>
                  </a:lnTo>
                  <a:lnTo>
                    <a:pt x="638979" y="523094"/>
                  </a:lnTo>
                  <a:lnTo>
                    <a:pt x="658850" y="482941"/>
                  </a:lnTo>
                  <a:lnTo>
                    <a:pt x="673549" y="440031"/>
                  </a:lnTo>
                  <a:lnTo>
                    <a:pt x="682669" y="394779"/>
                  </a:lnTo>
                  <a:lnTo>
                    <a:pt x="685800" y="347599"/>
                  </a:lnTo>
                  <a:lnTo>
                    <a:pt x="682669" y="300447"/>
                  </a:lnTo>
                  <a:lnTo>
                    <a:pt x="673549" y="255220"/>
                  </a:lnTo>
                  <a:lnTo>
                    <a:pt x="658850" y="212330"/>
                  </a:lnTo>
                  <a:lnTo>
                    <a:pt x="638979" y="172193"/>
                  </a:lnTo>
                  <a:lnTo>
                    <a:pt x="614345" y="135224"/>
                  </a:lnTo>
                  <a:lnTo>
                    <a:pt x="585358" y="101838"/>
                  </a:lnTo>
                  <a:lnTo>
                    <a:pt x="552426" y="72449"/>
                  </a:lnTo>
                  <a:lnTo>
                    <a:pt x="515958" y="47474"/>
                  </a:lnTo>
                  <a:lnTo>
                    <a:pt x="476363" y="27326"/>
                  </a:lnTo>
                  <a:lnTo>
                    <a:pt x="434048" y="12421"/>
                  </a:lnTo>
                  <a:lnTo>
                    <a:pt x="389424" y="3174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057" y="989262"/>
            <a:ext cx="1768604" cy="5507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Prices</a:t>
            </a:r>
            <a:endParaRPr sz="54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909402-B8CE-8B8B-B1C9-C04F303BE49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8E29-B18E-738F-A1F2-632F6AA90A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57042"/>
              </p:ext>
            </p:extLst>
          </p:nvPr>
        </p:nvGraphicFramePr>
        <p:xfrm>
          <a:off x="963485" y="2022094"/>
          <a:ext cx="9732009" cy="276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8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Primary</a:t>
                      </a:r>
                      <a:r>
                        <a:rPr sz="1800" spc="114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Indicator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CPI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Frequency: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Monthly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93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Typical</a:t>
                      </a:r>
                      <a:r>
                        <a:rPr sz="1800" spc="-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Citation: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00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Y/Y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%</a:t>
                      </a:r>
                      <a:r>
                        <a:rPr sz="1800" spc="-3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50" dirty="0">
                          <a:latin typeface="Franklin Gothic Book"/>
                          <a:cs typeface="Franklin Gothic Book"/>
                        </a:rPr>
                        <a:t>Δ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005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Interpretation: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Closer</a:t>
                      </a:r>
                      <a:r>
                        <a:rPr sz="1800" spc="-8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to</a:t>
                      </a:r>
                      <a:r>
                        <a:rPr sz="1800" spc="2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2%</a:t>
                      </a:r>
                      <a:r>
                        <a:rPr sz="1800" spc="-3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improvement.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Shortcoming(s):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1275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76530" marR="137795">
                        <a:lnSpc>
                          <a:spcPct val="100899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Like</a:t>
                      </a:r>
                      <a:r>
                        <a:rPr sz="1800" spc="-7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all</a:t>
                      </a:r>
                      <a:r>
                        <a:rPr sz="1800" spc="-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macro</a:t>
                      </a:r>
                      <a:r>
                        <a:rPr sz="1800" spc="-1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data,</a:t>
                      </a:r>
                      <a:r>
                        <a:rPr sz="1800" spc="-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it</a:t>
                      </a:r>
                      <a:r>
                        <a:rPr sz="1800" spc="-5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is</a:t>
                      </a:r>
                      <a:r>
                        <a:rPr sz="1800" spc="-10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 proxy</a:t>
                      </a:r>
                      <a:r>
                        <a:rPr sz="18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800" spc="5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800" spc="-5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truth.</a:t>
                      </a:r>
                      <a:r>
                        <a:rPr sz="1800" spc="4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Low</a:t>
                      </a:r>
                      <a:r>
                        <a:rPr sz="1800" spc="-1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frequency</a:t>
                      </a:r>
                      <a:r>
                        <a:rPr sz="1800" spc="-9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indicator.</a:t>
                      </a:r>
                      <a:r>
                        <a:rPr sz="1800" spc="-9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Doesn’t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adequately</a:t>
                      </a:r>
                      <a:r>
                        <a:rPr sz="1800" spc="-15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account</a:t>
                      </a:r>
                      <a:r>
                        <a:rPr sz="1800" spc="-5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for</a:t>
                      </a:r>
                      <a:r>
                        <a:rPr sz="1800" spc="6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changes</a:t>
                      </a:r>
                      <a:r>
                        <a:rPr sz="1800" spc="-10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in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consumption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bundles.</a:t>
                      </a:r>
                      <a:r>
                        <a:rPr sz="1800" spc="-9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The</a:t>
                      </a:r>
                      <a:r>
                        <a:rPr sz="1800" spc="-5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same</a:t>
                      </a:r>
                      <a:r>
                        <a:rPr sz="1800" spc="-4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price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change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can be</a:t>
                      </a:r>
                      <a:r>
                        <a:rPr sz="1800" spc="-4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assessed</a:t>
                      </a:r>
                      <a:r>
                        <a:rPr sz="1800" spc="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as</a:t>
                      </a:r>
                      <a:r>
                        <a:rPr sz="1800" spc="-9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negative</a:t>
                      </a:r>
                      <a:r>
                        <a:rPr sz="1800" spc="-120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dirty="0">
                          <a:latin typeface="Franklin Gothic Book"/>
                          <a:cs typeface="Franklin Gothic Book"/>
                        </a:rPr>
                        <a:t>or</a:t>
                      </a:r>
                      <a:r>
                        <a:rPr sz="1800" spc="75" dirty="0">
                          <a:latin typeface="Franklin Gothic Book"/>
                          <a:cs typeface="Franklin Gothic Book"/>
                        </a:rPr>
                        <a:t> </a:t>
                      </a: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positive</a:t>
                      </a:r>
                      <a:r>
                        <a:rPr lang="en-US" sz="1800" spc="-10" dirty="0">
                          <a:latin typeface="Franklin Gothic Book"/>
                          <a:cs typeface="Franklin Gothic Book"/>
                        </a:rPr>
                        <a:t>.</a:t>
                      </a:r>
                      <a:endParaRPr sz="1800" dirty="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38735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spc="-10" dirty="0">
                          <a:latin typeface="Franklin Gothic Book"/>
                          <a:cs typeface="Franklin Gothic Book"/>
                        </a:rPr>
                        <a:t>Source:</a:t>
                      </a:r>
                      <a:endParaRPr sz="180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2544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800" spc="-25" dirty="0">
                          <a:latin typeface="Franklin Gothic Book"/>
                          <a:cs typeface="Franklin Gothic Book"/>
                        </a:rPr>
                        <a:t>BLS</a:t>
                      </a:r>
                      <a:endParaRPr sz="1800" dirty="0">
                        <a:latin typeface="Franklin Gothic Book"/>
                        <a:cs typeface="Franklin Gothic Book"/>
                      </a:endParaRPr>
                    </a:p>
                  </a:txBody>
                  <a:tcPr marL="0" marR="0" marT="42544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057" y="989262"/>
            <a:ext cx="1768604" cy="5507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Prices</a:t>
            </a:r>
            <a:endParaRPr sz="540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FA8765F1-C1C7-A61F-DCF0-1FF8008C1A4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84AFE5B-38B6-ED8B-8BE0-04C304E1F03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18</a:t>
            </a:fld>
            <a:endParaRPr lang="en-US"/>
          </a:p>
        </p:txBody>
      </p:sp>
      <p:grpSp>
        <p:nvGrpSpPr>
          <p:cNvPr id="4" name="object 4"/>
          <p:cNvGrpSpPr/>
          <p:nvPr/>
        </p:nvGrpSpPr>
        <p:grpSpPr>
          <a:xfrm>
            <a:off x="3046476" y="4218051"/>
            <a:ext cx="6341745" cy="1651000"/>
            <a:chOff x="3046476" y="4218051"/>
            <a:chExt cx="6341745" cy="1651000"/>
          </a:xfrm>
        </p:grpSpPr>
        <p:sp>
          <p:nvSpPr>
            <p:cNvPr id="5" name="object 5"/>
            <p:cNvSpPr/>
            <p:nvPr/>
          </p:nvSpPr>
          <p:spPr>
            <a:xfrm>
              <a:off x="3052826" y="4224401"/>
              <a:ext cx="6329045" cy="1638300"/>
            </a:xfrm>
            <a:custGeom>
              <a:avLst/>
              <a:gdLst/>
              <a:ahLst/>
              <a:cxnLst/>
              <a:rect l="l" t="t" r="r" b="b"/>
              <a:pathLst>
                <a:path w="6329045" h="1638300">
                  <a:moveTo>
                    <a:pt x="0" y="0"/>
                  </a:moveTo>
                  <a:lnTo>
                    <a:pt x="0" y="1625625"/>
                  </a:lnTo>
                </a:path>
                <a:path w="6329045" h="1638300">
                  <a:moveTo>
                    <a:pt x="0" y="1638236"/>
                  </a:moveTo>
                  <a:lnTo>
                    <a:pt x="6328791" y="163823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9925" y="4514898"/>
              <a:ext cx="5410200" cy="1162050"/>
            </a:xfrm>
            <a:custGeom>
              <a:avLst/>
              <a:gdLst/>
              <a:ahLst/>
              <a:cxnLst/>
              <a:rect l="l" t="t" r="r" b="b"/>
              <a:pathLst>
                <a:path w="5410200" h="1162050">
                  <a:moveTo>
                    <a:pt x="0" y="1090119"/>
                  </a:moveTo>
                  <a:lnTo>
                    <a:pt x="40898" y="1053233"/>
                  </a:lnTo>
                  <a:lnTo>
                    <a:pt x="81796" y="1016411"/>
                  </a:lnTo>
                  <a:lnTo>
                    <a:pt x="122692" y="979720"/>
                  </a:lnTo>
                  <a:lnTo>
                    <a:pt x="163587" y="943226"/>
                  </a:lnTo>
                  <a:lnTo>
                    <a:pt x="204478" y="906995"/>
                  </a:lnTo>
                  <a:lnTo>
                    <a:pt x="245366" y="871092"/>
                  </a:lnTo>
                  <a:lnTo>
                    <a:pt x="286248" y="835584"/>
                  </a:lnTo>
                  <a:lnTo>
                    <a:pt x="327124" y="800536"/>
                  </a:lnTo>
                  <a:lnTo>
                    <a:pt x="367993" y="766014"/>
                  </a:lnTo>
                  <a:lnTo>
                    <a:pt x="408854" y="732084"/>
                  </a:lnTo>
                  <a:lnTo>
                    <a:pt x="449706" y="698811"/>
                  </a:lnTo>
                  <a:lnTo>
                    <a:pt x="490547" y="666263"/>
                  </a:lnTo>
                  <a:lnTo>
                    <a:pt x="531378" y="634504"/>
                  </a:lnTo>
                  <a:lnTo>
                    <a:pt x="572197" y="603600"/>
                  </a:lnTo>
                  <a:lnTo>
                    <a:pt x="613003" y="573618"/>
                  </a:lnTo>
                  <a:lnTo>
                    <a:pt x="653796" y="544623"/>
                  </a:lnTo>
                  <a:lnTo>
                    <a:pt x="694573" y="516680"/>
                  </a:lnTo>
                  <a:lnTo>
                    <a:pt x="735334" y="489857"/>
                  </a:lnTo>
                  <a:lnTo>
                    <a:pt x="776079" y="464218"/>
                  </a:lnTo>
                  <a:lnTo>
                    <a:pt x="816805" y="439830"/>
                  </a:lnTo>
                  <a:lnTo>
                    <a:pt x="857513" y="416758"/>
                  </a:lnTo>
                  <a:lnTo>
                    <a:pt x="898202" y="395068"/>
                  </a:lnTo>
                  <a:lnTo>
                    <a:pt x="938869" y="374827"/>
                  </a:lnTo>
                  <a:lnTo>
                    <a:pt x="979515" y="356099"/>
                  </a:lnTo>
                  <a:lnTo>
                    <a:pt x="1020138" y="338951"/>
                  </a:lnTo>
                  <a:lnTo>
                    <a:pt x="1060737" y="323449"/>
                  </a:lnTo>
                  <a:lnTo>
                    <a:pt x="1101312" y="309659"/>
                  </a:lnTo>
                  <a:lnTo>
                    <a:pt x="1141861" y="297645"/>
                  </a:lnTo>
                  <a:lnTo>
                    <a:pt x="1182383" y="287475"/>
                  </a:lnTo>
                  <a:lnTo>
                    <a:pt x="1222878" y="279215"/>
                  </a:lnTo>
                  <a:lnTo>
                    <a:pt x="1263345" y="272929"/>
                  </a:lnTo>
                  <a:lnTo>
                    <a:pt x="1303782" y="268683"/>
                  </a:lnTo>
                  <a:lnTo>
                    <a:pt x="1341580" y="267513"/>
                  </a:lnTo>
                  <a:lnTo>
                    <a:pt x="1378914" y="269902"/>
                  </a:lnTo>
                  <a:lnTo>
                    <a:pt x="1452367" y="284464"/>
                  </a:lnTo>
                  <a:lnTo>
                    <a:pt x="1524484" y="310578"/>
                  </a:lnTo>
                  <a:lnTo>
                    <a:pt x="1560150" y="327405"/>
                  </a:lnTo>
                  <a:lnTo>
                    <a:pt x="1595611" y="346448"/>
                  </a:lnTo>
                  <a:lnTo>
                    <a:pt x="1630911" y="367482"/>
                  </a:lnTo>
                  <a:lnTo>
                    <a:pt x="1666092" y="390283"/>
                  </a:lnTo>
                  <a:lnTo>
                    <a:pt x="1701198" y="414626"/>
                  </a:lnTo>
                  <a:lnTo>
                    <a:pt x="1736272" y="440288"/>
                  </a:lnTo>
                  <a:lnTo>
                    <a:pt x="1771357" y="467045"/>
                  </a:lnTo>
                  <a:lnTo>
                    <a:pt x="1806496" y="494672"/>
                  </a:lnTo>
                  <a:lnTo>
                    <a:pt x="1841731" y="522945"/>
                  </a:lnTo>
                  <a:lnTo>
                    <a:pt x="1877108" y="551639"/>
                  </a:lnTo>
                  <a:lnTo>
                    <a:pt x="1912667" y="580532"/>
                  </a:lnTo>
                  <a:lnTo>
                    <a:pt x="1948453" y="609398"/>
                  </a:lnTo>
                  <a:lnTo>
                    <a:pt x="1984508" y="638014"/>
                  </a:lnTo>
                  <a:lnTo>
                    <a:pt x="2020877" y="666155"/>
                  </a:lnTo>
                  <a:lnTo>
                    <a:pt x="2057600" y="693597"/>
                  </a:lnTo>
                  <a:lnTo>
                    <a:pt x="2094723" y="720116"/>
                  </a:lnTo>
                  <a:lnTo>
                    <a:pt x="2132287" y="745488"/>
                  </a:lnTo>
                  <a:lnTo>
                    <a:pt x="2170337" y="769489"/>
                  </a:lnTo>
                  <a:lnTo>
                    <a:pt x="2208915" y="791894"/>
                  </a:lnTo>
                  <a:lnTo>
                    <a:pt x="2248063" y="812480"/>
                  </a:lnTo>
                  <a:lnTo>
                    <a:pt x="2287827" y="831022"/>
                  </a:lnTo>
                  <a:lnTo>
                    <a:pt x="2328247" y="847296"/>
                  </a:lnTo>
                  <a:lnTo>
                    <a:pt x="2369368" y="861078"/>
                  </a:lnTo>
                  <a:lnTo>
                    <a:pt x="2411233" y="872144"/>
                  </a:lnTo>
                  <a:lnTo>
                    <a:pt x="2453884" y="880269"/>
                  </a:lnTo>
                  <a:lnTo>
                    <a:pt x="2497365" y="885229"/>
                  </a:lnTo>
                  <a:lnTo>
                    <a:pt x="2541719" y="886801"/>
                  </a:lnTo>
                  <a:lnTo>
                    <a:pt x="2586990" y="884760"/>
                  </a:lnTo>
                  <a:lnTo>
                    <a:pt x="2659617" y="873657"/>
                  </a:lnTo>
                  <a:lnTo>
                    <a:pt x="2697297" y="864510"/>
                  </a:lnTo>
                  <a:lnTo>
                    <a:pt x="2735822" y="853133"/>
                  </a:lnTo>
                  <a:lnTo>
                    <a:pt x="2775144" y="839651"/>
                  </a:lnTo>
                  <a:lnTo>
                    <a:pt x="2815216" y="824189"/>
                  </a:lnTo>
                  <a:lnTo>
                    <a:pt x="2855988" y="806870"/>
                  </a:lnTo>
                  <a:lnTo>
                    <a:pt x="2897412" y="787821"/>
                  </a:lnTo>
                  <a:lnTo>
                    <a:pt x="2939439" y="767165"/>
                  </a:lnTo>
                  <a:lnTo>
                    <a:pt x="2982022" y="745028"/>
                  </a:lnTo>
                  <a:lnTo>
                    <a:pt x="3025112" y="721534"/>
                  </a:lnTo>
                  <a:lnTo>
                    <a:pt x="3068660" y="696808"/>
                  </a:lnTo>
                  <a:lnTo>
                    <a:pt x="3112618" y="670975"/>
                  </a:lnTo>
                  <a:lnTo>
                    <a:pt x="3156937" y="644159"/>
                  </a:lnTo>
                  <a:lnTo>
                    <a:pt x="3201569" y="616486"/>
                  </a:lnTo>
                  <a:lnTo>
                    <a:pt x="3246466" y="588080"/>
                  </a:lnTo>
                  <a:lnTo>
                    <a:pt x="3291579" y="559066"/>
                  </a:lnTo>
                  <a:lnTo>
                    <a:pt x="3336860" y="529569"/>
                  </a:lnTo>
                  <a:lnTo>
                    <a:pt x="3382261" y="499712"/>
                  </a:lnTo>
                  <a:lnTo>
                    <a:pt x="3427732" y="469623"/>
                  </a:lnTo>
                  <a:lnTo>
                    <a:pt x="3473226" y="439424"/>
                  </a:lnTo>
                  <a:lnTo>
                    <a:pt x="3518693" y="409241"/>
                  </a:lnTo>
                  <a:lnTo>
                    <a:pt x="3564087" y="379198"/>
                  </a:lnTo>
                  <a:lnTo>
                    <a:pt x="3609357" y="349421"/>
                  </a:lnTo>
                  <a:lnTo>
                    <a:pt x="3654456" y="320034"/>
                  </a:lnTo>
                  <a:lnTo>
                    <a:pt x="3699336" y="291161"/>
                  </a:lnTo>
                  <a:lnTo>
                    <a:pt x="3743947" y="262928"/>
                  </a:lnTo>
                  <a:lnTo>
                    <a:pt x="3788242" y="235460"/>
                  </a:lnTo>
                  <a:lnTo>
                    <a:pt x="3832172" y="208881"/>
                  </a:lnTo>
                  <a:lnTo>
                    <a:pt x="3875689" y="183315"/>
                  </a:lnTo>
                  <a:lnTo>
                    <a:pt x="3918743" y="158888"/>
                  </a:lnTo>
                  <a:lnTo>
                    <a:pt x="3961288" y="135725"/>
                  </a:lnTo>
                  <a:lnTo>
                    <a:pt x="4003274" y="113950"/>
                  </a:lnTo>
                  <a:lnTo>
                    <a:pt x="4044652" y="93688"/>
                  </a:lnTo>
                  <a:lnTo>
                    <a:pt x="4085375" y="75063"/>
                  </a:lnTo>
                  <a:lnTo>
                    <a:pt x="4125395" y="58201"/>
                  </a:lnTo>
                  <a:lnTo>
                    <a:pt x="4164661" y="43227"/>
                  </a:lnTo>
                  <a:lnTo>
                    <a:pt x="4203127" y="30264"/>
                  </a:lnTo>
                  <a:lnTo>
                    <a:pt x="4240744" y="19439"/>
                  </a:lnTo>
                  <a:lnTo>
                    <a:pt x="4313235" y="4697"/>
                  </a:lnTo>
                  <a:lnTo>
                    <a:pt x="4381749" y="0"/>
                  </a:lnTo>
                  <a:lnTo>
                    <a:pt x="4414393" y="1729"/>
                  </a:lnTo>
                  <a:lnTo>
                    <a:pt x="4455376" y="7121"/>
                  </a:lnTo>
                  <a:lnTo>
                    <a:pt x="4495312" y="15086"/>
                  </a:lnTo>
                  <a:lnTo>
                    <a:pt x="4534233" y="25546"/>
                  </a:lnTo>
                  <a:lnTo>
                    <a:pt x="4572170" y="38423"/>
                  </a:lnTo>
                  <a:lnTo>
                    <a:pt x="4609154" y="53639"/>
                  </a:lnTo>
                  <a:lnTo>
                    <a:pt x="4645219" y="71117"/>
                  </a:lnTo>
                  <a:lnTo>
                    <a:pt x="4680394" y="90778"/>
                  </a:lnTo>
                  <a:lnTo>
                    <a:pt x="4714713" y="112545"/>
                  </a:lnTo>
                  <a:lnTo>
                    <a:pt x="4748207" y="136339"/>
                  </a:lnTo>
                  <a:lnTo>
                    <a:pt x="4780907" y="162082"/>
                  </a:lnTo>
                  <a:lnTo>
                    <a:pt x="4812845" y="189697"/>
                  </a:lnTo>
                  <a:lnTo>
                    <a:pt x="4844054" y="219105"/>
                  </a:lnTo>
                  <a:lnTo>
                    <a:pt x="4874564" y="250228"/>
                  </a:lnTo>
                  <a:lnTo>
                    <a:pt x="4904408" y="282989"/>
                  </a:lnTo>
                  <a:lnTo>
                    <a:pt x="4933617" y="317310"/>
                  </a:lnTo>
                  <a:lnTo>
                    <a:pt x="4962223" y="353112"/>
                  </a:lnTo>
                  <a:lnTo>
                    <a:pt x="4990258" y="390318"/>
                  </a:lnTo>
                  <a:lnTo>
                    <a:pt x="5017753" y="428849"/>
                  </a:lnTo>
                  <a:lnTo>
                    <a:pt x="5044741" y="468628"/>
                  </a:lnTo>
                  <a:lnTo>
                    <a:pt x="5071252" y="509576"/>
                  </a:lnTo>
                  <a:lnTo>
                    <a:pt x="5097319" y="551617"/>
                  </a:lnTo>
                  <a:lnTo>
                    <a:pt x="5122974" y="594671"/>
                  </a:lnTo>
                  <a:lnTo>
                    <a:pt x="5148248" y="638660"/>
                  </a:lnTo>
                  <a:lnTo>
                    <a:pt x="5173172" y="683507"/>
                  </a:lnTo>
                  <a:lnTo>
                    <a:pt x="5197780" y="729135"/>
                  </a:lnTo>
                  <a:lnTo>
                    <a:pt x="5222101" y="775463"/>
                  </a:lnTo>
                  <a:lnTo>
                    <a:pt x="5246169" y="822416"/>
                  </a:lnTo>
                  <a:lnTo>
                    <a:pt x="5270014" y="869915"/>
                  </a:lnTo>
                  <a:lnTo>
                    <a:pt x="5293669" y="917881"/>
                  </a:lnTo>
                  <a:lnTo>
                    <a:pt x="5317166" y="966237"/>
                  </a:lnTo>
                  <a:lnTo>
                    <a:pt x="5340535" y="1014905"/>
                  </a:lnTo>
                  <a:lnTo>
                    <a:pt x="5363810" y="1063807"/>
                  </a:lnTo>
                  <a:lnTo>
                    <a:pt x="5387020" y="1112865"/>
                  </a:lnTo>
                  <a:lnTo>
                    <a:pt x="5410200" y="1162001"/>
                  </a:lnTo>
                </a:path>
              </a:pathLst>
            </a:custGeom>
            <a:ln w="22224">
              <a:solidFill>
                <a:srgbClr val="117D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52826" y="5091176"/>
              <a:ext cx="6329045" cy="0"/>
            </a:xfrm>
            <a:custGeom>
              <a:avLst/>
              <a:gdLst/>
              <a:ahLst/>
              <a:cxnLst/>
              <a:rect l="l" t="t" r="r" b="b"/>
              <a:pathLst>
                <a:path w="6329045">
                  <a:moveTo>
                    <a:pt x="0" y="0"/>
                  </a:moveTo>
                  <a:lnTo>
                    <a:pt x="6328791" y="0"/>
                  </a:lnTo>
                </a:path>
              </a:pathLst>
            </a:custGeom>
            <a:ln w="9525">
              <a:solidFill>
                <a:srgbClr val="1CACE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47391" y="4986972"/>
            <a:ext cx="217804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Franklin Gothic Book"/>
                <a:cs typeface="Franklin Gothic Book"/>
              </a:rPr>
              <a:t>2%</a:t>
            </a:r>
            <a:endParaRPr sz="1200">
              <a:latin typeface="Franklin Gothic Book"/>
              <a:cs typeface="Franklin Gothic Book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2289" y="5108321"/>
            <a:ext cx="1850136" cy="164299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67372" y="1716087"/>
            <a:ext cx="10682605" cy="234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Franklin Gothic Book"/>
                <a:cs typeface="Franklin Gothic Book"/>
              </a:rPr>
              <a:t>Tips:</a:t>
            </a:r>
            <a:endParaRPr sz="1800" dirty="0">
              <a:latin typeface="Franklin Gothic Book"/>
              <a:cs typeface="Franklin Gothic Book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Franklin Gothic Book"/>
                <a:cs typeface="Franklin Gothic Book"/>
              </a:rPr>
              <a:t>Use</a:t>
            </a:r>
            <a:r>
              <a:rPr sz="1800" spc="-4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the</a:t>
            </a:r>
            <a:r>
              <a:rPr sz="1800" spc="3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Fed’s</a:t>
            </a:r>
            <a:r>
              <a:rPr sz="1800" spc="-8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inflation</a:t>
            </a:r>
            <a:r>
              <a:rPr sz="1800" spc="-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target</a:t>
            </a:r>
            <a:r>
              <a:rPr sz="1800" spc="-10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(e.g.</a:t>
            </a:r>
            <a:r>
              <a:rPr sz="1800" spc="-8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2%)</a:t>
            </a:r>
            <a:r>
              <a:rPr sz="1800" spc="6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as</a:t>
            </a:r>
            <a:r>
              <a:rPr sz="1800" spc="-9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a</a:t>
            </a:r>
            <a:r>
              <a:rPr sz="1800" spc="20" dirty="0">
                <a:latin typeface="Franklin Gothic Book"/>
                <a:cs typeface="Franklin Gothic Book"/>
              </a:rPr>
              <a:t> </a:t>
            </a:r>
            <a:r>
              <a:rPr sz="1800" spc="-10" dirty="0">
                <a:latin typeface="Franklin Gothic Book"/>
                <a:cs typeface="Franklin Gothic Book"/>
              </a:rPr>
              <a:t>guide.</a:t>
            </a:r>
            <a:endParaRPr sz="1800" dirty="0">
              <a:latin typeface="Franklin Gothic Book"/>
              <a:cs typeface="Franklin Gothic Book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Franklin Gothic Book"/>
                <a:cs typeface="Franklin Gothic Book"/>
              </a:rPr>
              <a:t>If</a:t>
            </a:r>
            <a:r>
              <a:rPr sz="1800" spc="-1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CPI</a:t>
            </a:r>
            <a:r>
              <a:rPr sz="1800" spc="1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is</a:t>
            </a:r>
            <a:r>
              <a:rPr sz="1800" spc="-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below</a:t>
            </a:r>
            <a:r>
              <a:rPr sz="1800" spc="-6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2%,</a:t>
            </a:r>
            <a:r>
              <a:rPr sz="1800" spc="8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then</a:t>
            </a:r>
            <a:r>
              <a:rPr sz="1800" spc="-7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inflationary</a:t>
            </a:r>
            <a:r>
              <a:rPr sz="1800" spc="-7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news</a:t>
            </a:r>
            <a:r>
              <a:rPr sz="1800" spc="-7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is</a:t>
            </a:r>
            <a:r>
              <a:rPr sz="1800" spc="-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positive.</a:t>
            </a:r>
            <a:r>
              <a:rPr sz="1800" spc="-8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If</a:t>
            </a:r>
            <a:r>
              <a:rPr sz="1800" spc="6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CPI</a:t>
            </a:r>
            <a:r>
              <a:rPr sz="1800" spc="1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is </a:t>
            </a:r>
            <a:r>
              <a:rPr sz="1800" spc="-10" dirty="0">
                <a:latin typeface="Franklin Gothic Book"/>
                <a:cs typeface="Franklin Gothic Book"/>
              </a:rPr>
              <a:t>above</a:t>
            </a:r>
            <a:r>
              <a:rPr sz="1800" spc="-11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2%</a:t>
            </a:r>
            <a:r>
              <a:rPr sz="1800" spc="5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then</a:t>
            </a:r>
            <a:r>
              <a:rPr sz="1800" spc="-7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inflation</a:t>
            </a:r>
            <a:r>
              <a:rPr sz="1800" spc="1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news</a:t>
            </a:r>
            <a:r>
              <a:rPr sz="1800" spc="-8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is</a:t>
            </a:r>
            <a:r>
              <a:rPr sz="1800" spc="-85" dirty="0">
                <a:latin typeface="Franklin Gothic Book"/>
                <a:cs typeface="Franklin Gothic Book"/>
              </a:rPr>
              <a:t> </a:t>
            </a:r>
            <a:r>
              <a:rPr sz="1800" spc="-10" dirty="0">
                <a:latin typeface="Franklin Gothic Book"/>
                <a:cs typeface="Franklin Gothic Book"/>
              </a:rPr>
              <a:t>negative.</a:t>
            </a:r>
            <a:endParaRPr sz="1800" dirty="0">
              <a:latin typeface="Franklin Gothic Book"/>
              <a:cs typeface="Franklin Gothic Book"/>
            </a:endParaRPr>
          </a:p>
          <a:p>
            <a:pPr marL="298450" indent="-285750">
              <a:lnSpc>
                <a:spcPts val="2130"/>
              </a:lnSpc>
              <a:spcBef>
                <a:spcPts val="15"/>
              </a:spcBef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Franklin Gothic Book"/>
                <a:cs typeface="Franklin Gothic Book"/>
              </a:rPr>
              <a:t>Don’t</a:t>
            </a:r>
            <a:r>
              <a:rPr sz="1800" spc="-5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be</a:t>
            </a:r>
            <a:r>
              <a:rPr sz="1800" spc="2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rigid</a:t>
            </a:r>
            <a:r>
              <a:rPr sz="1800" spc="-15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with</a:t>
            </a:r>
            <a:r>
              <a:rPr sz="1800" spc="-1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the</a:t>
            </a:r>
            <a:r>
              <a:rPr sz="1800" spc="3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2%</a:t>
            </a:r>
            <a:r>
              <a:rPr sz="1800" spc="-3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rule;</a:t>
            </a:r>
            <a:r>
              <a:rPr sz="1800" spc="-8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consider</a:t>
            </a:r>
            <a:r>
              <a:rPr sz="1800" spc="-1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a</a:t>
            </a:r>
            <a:r>
              <a:rPr sz="1800" spc="-6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zone</a:t>
            </a:r>
            <a:r>
              <a:rPr sz="1800" spc="9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of</a:t>
            </a:r>
            <a:r>
              <a:rPr sz="1800" spc="-2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price</a:t>
            </a:r>
            <a:r>
              <a:rPr sz="1800" spc="-5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stability</a:t>
            </a:r>
            <a:r>
              <a:rPr sz="1800" spc="-8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(e.g.</a:t>
            </a:r>
            <a:r>
              <a:rPr sz="1800" spc="-8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1.75-2.25)</a:t>
            </a:r>
            <a:r>
              <a:rPr sz="1800" spc="-2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to</a:t>
            </a:r>
            <a:r>
              <a:rPr sz="1800" spc="2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make</a:t>
            </a:r>
            <a:r>
              <a:rPr sz="1800" spc="-4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your</a:t>
            </a:r>
            <a:r>
              <a:rPr sz="1800" spc="-5" dirty="0">
                <a:latin typeface="Franklin Gothic Book"/>
                <a:cs typeface="Franklin Gothic Book"/>
              </a:rPr>
              <a:t> </a:t>
            </a:r>
            <a:r>
              <a:rPr sz="1800" spc="-10" dirty="0">
                <a:latin typeface="Franklin Gothic Book"/>
                <a:cs typeface="Franklin Gothic Book"/>
              </a:rPr>
              <a:t>assessments.</a:t>
            </a:r>
            <a:endParaRPr sz="1800" dirty="0">
              <a:latin typeface="Franklin Gothic Book"/>
              <a:cs typeface="Franklin Gothic Book"/>
            </a:endParaRPr>
          </a:p>
          <a:p>
            <a:pPr marL="298450" indent="-285750">
              <a:lnSpc>
                <a:spcPts val="2130"/>
              </a:lnSpc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Franklin Gothic Book"/>
                <a:cs typeface="Franklin Gothic Book"/>
              </a:rPr>
              <a:t>Watch</a:t>
            </a:r>
            <a:r>
              <a:rPr sz="1800" spc="-7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other</a:t>
            </a:r>
            <a:r>
              <a:rPr sz="1800" spc="-3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indicators</a:t>
            </a:r>
            <a:r>
              <a:rPr sz="1800" spc="-4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like</a:t>
            </a:r>
            <a:r>
              <a:rPr sz="1800" spc="-7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Core</a:t>
            </a:r>
            <a:r>
              <a:rPr sz="1800" spc="-7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CPI,</a:t>
            </a:r>
            <a:r>
              <a:rPr sz="1800" spc="3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PPI,</a:t>
            </a:r>
            <a:r>
              <a:rPr sz="1800" spc="2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Core</a:t>
            </a:r>
            <a:r>
              <a:rPr sz="1800" spc="-70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PPI,</a:t>
            </a:r>
            <a:r>
              <a:rPr sz="1800" spc="2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PCE</a:t>
            </a:r>
            <a:r>
              <a:rPr sz="1800" spc="15" dirty="0">
                <a:latin typeface="Franklin Gothic Book"/>
                <a:cs typeface="Franklin Gothic Book"/>
              </a:rPr>
              <a:t> </a:t>
            </a:r>
            <a:r>
              <a:rPr sz="1800" spc="-10" dirty="0">
                <a:latin typeface="Franklin Gothic Book"/>
                <a:cs typeface="Franklin Gothic Book"/>
              </a:rPr>
              <a:t>Deflator,</a:t>
            </a:r>
            <a:r>
              <a:rPr sz="1800" spc="-15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Core PCE</a:t>
            </a:r>
            <a:r>
              <a:rPr sz="1800" spc="-50" dirty="0">
                <a:latin typeface="Franklin Gothic Book"/>
                <a:cs typeface="Franklin Gothic Book"/>
              </a:rPr>
              <a:t> </a:t>
            </a:r>
            <a:r>
              <a:rPr sz="1800" spc="-10" dirty="0">
                <a:latin typeface="Franklin Gothic Book"/>
                <a:cs typeface="Franklin Gothic Book"/>
              </a:rPr>
              <a:t>Deflator,</a:t>
            </a:r>
            <a:r>
              <a:rPr sz="1800" spc="-10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commodity</a:t>
            </a:r>
            <a:r>
              <a:rPr sz="1800" spc="-35" dirty="0">
                <a:latin typeface="Franklin Gothic Book"/>
                <a:cs typeface="Franklin Gothic Book"/>
              </a:rPr>
              <a:t> </a:t>
            </a:r>
            <a:r>
              <a:rPr sz="1800" dirty="0">
                <a:latin typeface="Franklin Gothic Book"/>
                <a:cs typeface="Franklin Gothic Book"/>
              </a:rPr>
              <a:t>prices,</a:t>
            </a:r>
            <a:r>
              <a:rPr sz="1800" spc="-110" dirty="0">
                <a:latin typeface="Franklin Gothic Book"/>
                <a:cs typeface="Franklin Gothic Book"/>
              </a:rPr>
              <a:t> </a:t>
            </a:r>
            <a:r>
              <a:rPr sz="1800" spc="-20" dirty="0">
                <a:latin typeface="Franklin Gothic Book"/>
                <a:cs typeface="Franklin Gothic Book"/>
              </a:rPr>
              <a:t>etc.</a:t>
            </a:r>
            <a:endParaRPr sz="18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8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240"/>
              </a:spcBef>
            </a:pPr>
            <a:endParaRPr sz="1800" dirty="0">
              <a:latin typeface="Franklin Gothic Book"/>
              <a:cs typeface="Franklin Gothic Book"/>
            </a:endParaRPr>
          </a:p>
          <a:p>
            <a:pPr marL="376555" algn="ctr">
              <a:lnSpc>
                <a:spcPct val="100000"/>
              </a:lnSpc>
            </a:pPr>
            <a:r>
              <a:rPr sz="1800" dirty="0">
                <a:latin typeface="Franklin Gothic Book"/>
                <a:cs typeface="Franklin Gothic Book"/>
              </a:rPr>
              <a:t>Context</a:t>
            </a:r>
            <a:r>
              <a:rPr sz="1800" spc="-90" dirty="0">
                <a:latin typeface="Franklin Gothic Book"/>
                <a:cs typeface="Franklin Gothic Book"/>
              </a:rPr>
              <a:t> </a:t>
            </a:r>
            <a:r>
              <a:rPr sz="1800" spc="-10" dirty="0">
                <a:latin typeface="Franklin Gothic Book"/>
                <a:cs typeface="Franklin Gothic Book"/>
              </a:rPr>
              <a:t>matters</a:t>
            </a:r>
            <a:endParaRPr sz="1800" dirty="0">
              <a:latin typeface="Franklin Gothic Book"/>
              <a:cs typeface="Franklin Gothic Book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715000" y="4051935"/>
            <a:ext cx="2174240" cy="1282065"/>
            <a:chOff x="6503034" y="3592321"/>
            <a:chExt cx="2174240" cy="1282065"/>
          </a:xfrm>
        </p:grpSpPr>
        <p:sp>
          <p:nvSpPr>
            <p:cNvPr id="12" name="object 12"/>
            <p:cNvSpPr/>
            <p:nvPr/>
          </p:nvSpPr>
          <p:spPr>
            <a:xfrm>
              <a:off x="6503034" y="3592321"/>
              <a:ext cx="2004695" cy="1282065"/>
            </a:xfrm>
            <a:custGeom>
              <a:avLst/>
              <a:gdLst/>
              <a:ahLst/>
              <a:cxnLst/>
              <a:rect l="l" t="t" r="r" b="b"/>
              <a:pathLst>
                <a:path w="2004695" h="1282064">
                  <a:moveTo>
                    <a:pt x="1845183" y="0"/>
                  </a:moveTo>
                  <a:lnTo>
                    <a:pt x="0" y="982979"/>
                  </a:lnTo>
                  <a:lnTo>
                    <a:pt x="159131" y="1281810"/>
                  </a:lnTo>
                  <a:lnTo>
                    <a:pt x="2004314" y="298830"/>
                  </a:lnTo>
                  <a:lnTo>
                    <a:pt x="18451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65848" y="3738879"/>
              <a:ext cx="2011426" cy="102361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057" y="989262"/>
            <a:ext cx="1768604" cy="55076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spc="-10" dirty="0">
                <a:solidFill>
                  <a:srgbClr val="000000"/>
                </a:solidFill>
              </a:rPr>
              <a:t>Prices</a:t>
            </a:r>
            <a:endParaRPr sz="540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83B2E28-9FA7-D277-E84B-E38D8F3B1EE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27C05F-2CE3-56AA-1AC9-1C3DB94AC99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19</a:t>
            </a:fld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2567051" y="2673730"/>
            <a:ext cx="9063990" cy="25952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dirty="0">
                <a:latin typeface="Franklin Gothic Book"/>
                <a:cs typeface="Franklin Gothic Book"/>
              </a:rPr>
              <a:t>Example:</a:t>
            </a:r>
            <a:r>
              <a:rPr sz="2750" spc="-85" dirty="0">
                <a:latin typeface="Franklin Gothic Book"/>
                <a:cs typeface="Franklin Gothic Book"/>
              </a:rPr>
              <a:t> </a:t>
            </a:r>
            <a:r>
              <a:rPr sz="2750" dirty="0">
                <a:latin typeface="Franklin Gothic Book"/>
                <a:cs typeface="Franklin Gothic Book"/>
              </a:rPr>
              <a:t>(prices</a:t>
            </a:r>
            <a:r>
              <a:rPr sz="2750" spc="275" dirty="0">
                <a:latin typeface="Franklin Gothic Book"/>
                <a:cs typeface="Franklin Gothic Book"/>
              </a:rPr>
              <a:t> </a:t>
            </a:r>
            <a:r>
              <a:rPr sz="2750" spc="-10" dirty="0">
                <a:latin typeface="Franklin Gothic Book"/>
                <a:cs typeface="Franklin Gothic Book"/>
              </a:rPr>
              <a:t>improved)</a:t>
            </a:r>
            <a:endParaRPr sz="275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  <a:spcBef>
                <a:spcPts val="80"/>
              </a:spcBef>
            </a:pPr>
            <a:r>
              <a:rPr sz="2000" dirty="0">
                <a:latin typeface="Franklin Gothic Book"/>
                <a:cs typeface="Franklin Gothic Book"/>
              </a:rPr>
              <a:t>At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its</a:t>
            </a:r>
            <a:r>
              <a:rPr sz="2000" spc="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last</a:t>
            </a:r>
            <a:r>
              <a:rPr sz="2000" spc="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reading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two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weeks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ago,</a:t>
            </a:r>
            <a:r>
              <a:rPr sz="2000" spc="-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CPI</a:t>
            </a:r>
            <a:r>
              <a:rPr sz="2000" spc="-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is</a:t>
            </a:r>
            <a:r>
              <a:rPr sz="2000" spc="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running</a:t>
            </a:r>
            <a:r>
              <a:rPr sz="2000" spc="-1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at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</a:t>
            </a:r>
            <a:r>
              <a:rPr sz="2000" spc="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1.5%</a:t>
            </a:r>
            <a:r>
              <a:rPr sz="2000" spc="-1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annual</a:t>
            </a:r>
            <a:r>
              <a:rPr sz="2000" spc="-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pace,</a:t>
            </a:r>
            <a:r>
              <a:rPr sz="2000" spc="-15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standing </a:t>
            </a:r>
            <a:r>
              <a:rPr sz="2000" dirty="0">
                <a:latin typeface="Franklin Gothic Book"/>
                <a:cs typeface="Franklin Gothic Book"/>
              </a:rPr>
              <a:t>below</a:t>
            </a:r>
            <a:r>
              <a:rPr sz="2000" spc="-10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2%</a:t>
            </a:r>
            <a:r>
              <a:rPr sz="2000" spc="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for</a:t>
            </a:r>
            <a:r>
              <a:rPr sz="2000" spc="-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several</a:t>
            </a:r>
            <a:r>
              <a:rPr sz="2000" spc="-1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years.</a:t>
            </a:r>
            <a:r>
              <a:rPr sz="2000" spc="30" dirty="0">
                <a:latin typeface="Franklin Gothic Book"/>
                <a:cs typeface="Franklin Gothic Book"/>
              </a:rPr>
              <a:t> 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9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PCE</a:t>
            </a:r>
            <a:r>
              <a:rPr sz="2000" spc="-10" dirty="0">
                <a:latin typeface="Franklin Gothic Book"/>
                <a:cs typeface="Franklin Gothic Book"/>
              </a:rPr>
              <a:t> Deflator</a:t>
            </a:r>
            <a:r>
              <a:rPr sz="2000" spc="-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report</a:t>
            </a:r>
            <a:r>
              <a:rPr sz="2000" spc="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this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week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showed</a:t>
            </a:r>
            <a:r>
              <a:rPr sz="2000" spc="-145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headline </a:t>
            </a:r>
            <a:r>
              <a:rPr sz="2000" dirty="0">
                <a:latin typeface="Franklin Gothic Book"/>
                <a:cs typeface="Franklin Gothic Book"/>
              </a:rPr>
              <a:t>prices</a:t>
            </a:r>
            <a:r>
              <a:rPr sz="2000" spc="-8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rising</a:t>
            </a:r>
            <a:r>
              <a:rPr sz="2000" spc="-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slightly</a:t>
            </a:r>
            <a:r>
              <a:rPr sz="2000" spc="-4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more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than expectations</a:t>
            </a:r>
            <a:r>
              <a:rPr sz="2000" spc="-8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(.2%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m/m</a:t>
            </a:r>
            <a:r>
              <a:rPr sz="2000" spc="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vs</a:t>
            </a:r>
            <a:r>
              <a:rPr sz="2000" spc="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.1%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m/m),</a:t>
            </a:r>
            <a:r>
              <a:rPr sz="2000" spc="-9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but</a:t>
            </a:r>
            <a:r>
              <a:rPr sz="2000" spc="-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35" dirty="0">
                <a:latin typeface="Franklin Gothic Book"/>
                <a:cs typeface="Franklin Gothic Book"/>
              </a:rPr>
              <a:t> </a:t>
            </a:r>
            <a:r>
              <a:rPr sz="2000" spc="-20" dirty="0">
                <a:latin typeface="Franklin Gothic Book"/>
                <a:cs typeface="Franklin Gothic Book"/>
              </a:rPr>
              <a:t>core </a:t>
            </a:r>
            <a:r>
              <a:rPr sz="2000" dirty="0">
                <a:latin typeface="Franklin Gothic Book"/>
                <a:cs typeface="Franklin Gothic Book"/>
              </a:rPr>
              <a:t>prices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showed</a:t>
            </a:r>
            <a:r>
              <a:rPr sz="2000" spc="-1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no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change.</a:t>
            </a:r>
            <a:r>
              <a:rPr sz="2000" spc="48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This</a:t>
            </a:r>
            <a:r>
              <a:rPr sz="2000" spc="-6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is</a:t>
            </a:r>
            <a:r>
              <a:rPr sz="2000" spc="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likely</a:t>
            </a:r>
            <a:r>
              <a:rPr sz="2000" spc="50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prompted</a:t>
            </a:r>
            <a:r>
              <a:rPr sz="2000" spc="-1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by</a:t>
            </a:r>
            <a:r>
              <a:rPr sz="2000" spc="-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recent</a:t>
            </a:r>
            <a:r>
              <a:rPr sz="2000" spc="-1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rise</a:t>
            </a:r>
            <a:r>
              <a:rPr sz="2000" spc="-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commodity </a:t>
            </a:r>
            <a:r>
              <a:rPr sz="2000" dirty="0">
                <a:latin typeface="Franklin Gothic Book"/>
                <a:cs typeface="Franklin Gothic Book"/>
              </a:rPr>
              <a:t>prices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(e.g.</a:t>
            </a:r>
            <a:r>
              <a:rPr sz="2000" spc="-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oil</a:t>
            </a:r>
            <a:r>
              <a:rPr sz="2000" spc="4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prices</a:t>
            </a:r>
            <a:r>
              <a:rPr sz="2000" spc="1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rose</a:t>
            </a:r>
            <a:r>
              <a:rPr sz="2000" spc="-10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by</a:t>
            </a:r>
            <a:r>
              <a:rPr sz="2000" spc="-12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7%</a:t>
            </a:r>
            <a:r>
              <a:rPr sz="2000" spc="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this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week),</a:t>
            </a:r>
            <a:r>
              <a:rPr sz="2000" spc="-8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and</a:t>
            </a:r>
            <a:r>
              <a:rPr sz="2000" spc="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reinforced</a:t>
            </a:r>
            <a:r>
              <a:rPr sz="2000" spc="-1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by</a:t>
            </a:r>
            <a:r>
              <a:rPr sz="2000" spc="-114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the</a:t>
            </a:r>
            <a:r>
              <a:rPr sz="2000" spc="-2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Fed’s</a:t>
            </a:r>
            <a:r>
              <a:rPr sz="2000" spc="-7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Beige</a:t>
            </a:r>
            <a:r>
              <a:rPr sz="2000" spc="55" dirty="0">
                <a:latin typeface="Franklin Gothic Book"/>
                <a:cs typeface="Franklin Gothic Book"/>
              </a:rPr>
              <a:t> </a:t>
            </a:r>
            <a:r>
              <a:rPr sz="2000" spc="-20" dirty="0">
                <a:latin typeface="Franklin Gothic Book"/>
                <a:cs typeface="Franklin Gothic Book"/>
              </a:rPr>
              <a:t>book </a:t>
            </a:r>
            <a:r>
              <a:rPr sz="2000" dirty="0">
                <a:latin typeface="Franklin Gothic Book"/>
                <a:cs typeface="Franklin Gothic Book"/>
              </a:rPr>
              <a:t>released</a:t>
            </a:r>
            <a:r>
              <a:rPr sz="2000" spc="-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this</a:t>
            </a:r>
            <a:r>
              <a:rPr sz="2000" spc="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week,</a:t>
            </a:r>
            <a:r>
              <a:rPr sz="2000" spc="-15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which</a:t>
            </a:r>
            <a:r>
              <a:rPr sz="2000" spc="-5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noted</a:t>
            </a:r>
            <a:r>
              <a:rPr sz="2000" spc="-6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that</a:t>
            </a:r>
            <a:r>
              <a:rPr sz="2000" spc="-3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multiple</a:t>
            </a:r>
            <a:r>
              <a:rPr sz="2000" spc="7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respondents</a:t>
            </a:r>
            <a:r>
              <a:rPr sz="2000" spc="-21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are</a:t>
            </a:r>
            <a:r>
              <a:rPr sz="2000" spc="8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beginning</a:t>
            </a:r>
            <a:r>
              <a:rPr sz="2000" spc="-105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to</a:t>
            </a:r>
            <a:r>
              <a:rPr sz="2000" spc="-10" dirty="0">
                <a:latin typeface="Franklin Gothic Book"/>
                <a:cs typeface="Franklin Gothic Book"/>
              </a:rPr>
              <a:t> </a:t>
            </a:r>
            <a:r>
              <a:rPr sz="2000" spc="-25" dirty="0">
                <a:latin typeface="Franklin Gothic Book"/>
                <a:cs typeface="Franklin Gothic Book"/>
              </a:rPr>
              <a:t>see </a:t>
            </a:r>
            <a:r>
              <a:rPr sz="2000" dirty="0">
                <a:latin typeface="Franklin Gothic Book"/>
                <a:cs typeface="Franklin Gothic Book"/>
              </a:rPr>
              <a:t>higher</a:t>
            </a:r>
            <a:r>
              <a:rPr sz="2000" spc="-90" dirty="0">
                <a:latin typeface="Franklin Gothic Book"/>
                <a:cs typeface="Franklin Gothic Book"/>
              </a:rPr>
              <a:t> </a:t>
            </a:r>
            <a:r>
              <a:rPr sz="2000" dirty="0">
                <a:latin typeface="Franklin Gothic Book"/>
                <a:cs typeface="Franklin Gothic Book"/>
              </a:rPr>
              <a:t>input</a:t>
            </a:r>
            <a:r>
              <a:rPr sz="2000" spc="-30" dirty="0">
                <a:latin typeface="Franklin Gothic Book"/>
                <a:cs typeface="Franklin Gothic Book"/>
              </a:rPr>
              <a:t> </a:t>
            </a:r>
            <a:r>
              <a:rPr sz="2000" spc="-10" dirty="0">
                <a:latin typeface="Franklin Gothic Book"/>
                <a:cs typeface="Franklin Gothic Book"/>
              </a:rPr>
              <a:t>prices.</a:t>
            </a:r>
            <a:endParaRPr sz="2000">
              <a:latin typeface="Franklin Gothic Book"/>
              <a:cs typeface="Franklin Gothic Boo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90575" y="2647950"/>
            <a:ext cx="1000125" cy="2847975"/>
            <a:chOff x="790575" y="2647950"/>
            <a:chExt cx="1000125" cy="2847975"/>
          </a:xfrm>
        </p:grpSpPr>
        <p:sp>
          <p:nvSpPr>
            <p:cNvPr id="6" name="object 6"/>
            <p:cNvSpPr/>
            <p:nvPr/>
          </p:nvSpPr>
          <p:spPr>
            <a:xfrm>
              <a:off x="790575" y="2647950"/>
              <a:ext cx="1000125" cy="2847975"/>
            </a:xfrm>
            <a:custGeom>
              <a:avLst/>
              <a:gdLst/>
              <a:ahLst/>
              <a:cxnLst/>
              <a:rect l="l" t="t" r="r" b="b"/>
              <a:pathLst>
                <a:path w="1000125" h="2847975">
                  <a:moveTo>
                    <a:pt x="833374" y="0"/>
                  </a:moveTo>
                  <a:lnTo>
                    <a:pt x="166687" y="0"/>
                  </a:lnTo>
                  <a:lnTo>
                    <a:pt x="122374" y="5957"/>
                  </a:lnTo>
                  <a:lnTo>
                    <a:pt x="82555" y="22770"/>
                  </a:lnTo>
                  <a:lnTo>
                    <a:pt x="48820" y="48847"/>
                  </a:lnTo>
                  <a:lnTo>
                    <a:pt x="22756" y="82597"/>
                  </a:lnTo>
                  <a:lnTo>
                    <a:pt x="5954" y="122428"/>
                  </a:lnTo>
                  <a:lnTo>
                    <a:pt x="0" y="166750"/>
                  </a:lnTo>
                  <a:lnTo>
                    <a:pt x="0" y="2681224"/>
                  </a:lnTo>
                  <a:lnTo>
                    <a:pt x="5954" y="2725546"/>
                  </a:lnTo>
                  <a:lnTo>
                    <a:pt x="22756" y="2765377"/>
                  </a:lnTo>
                  <a:lnTo>
                    <a:pt x="48820" y="2799127"/>
                  </a:lnTo>
                  <a:lnTo>
                    <a:pt x="82555" y="2825204"/>
                  </a:lnTo>
                  <a:lnTo>
                    <a:pt x="122374" y="2842017"/>
                  </a:lnTo>
                  <a:lnTo>
                    <a:pt x="166687" y="2847975"/>
                  </a:lnTo>
                  <a:lnTo>
                    <a:pt x="833374" y="2847975"/>
                  </a:lnTo>
                  <a:lnTo>
                    <a:pt x="877696" y="2842017"/>
                  </a:lnTo>
                  <a:lnTo>
                    <a:pt x="917527" y="2825204"/>
                  </a:lnTo>
                  <a:lnTo>
                    <a:pt x="951277" y="2799127"/>
                  </a:lnTo>
                  <a:lnTo>
                    <a:pt x="977354" y="2765377"/>
                  </a:lnTo>
                  <a:lnTo>
                    <a:pt x="994167" y="2725546"/>
                  </a:lnTo>
                  <a:lnTo>
                    <a:pt x="1000125" y="2681224"/>
                  </a:lnTo>
                  <a:lnTo>
                    <a:pt x="1000125" y="166750"/>
                  </a:lnTo>
                  <a:lnTo>
                    <a:pt x="994167" y="122428"/>
                  </a:lnTo>
                  <a:lnTo>
                    <a:pt x="977354" y="82597"/>
                  </a:lnTo>
                  <a:lnTo>
                    <a:pt x="951277" y="48847"/>
                  </a:lnTo>
                  <a:lnTo>
                    <a:pt x="917527" y="22770"/>
                  </a:lnTo>
                  <a:lnTo>
                    <a:pt x="877696" y="5957"/>
                  </a:lnTo>
                  <a:lnTo>
                    <a:pt x="833374" y="0"/>
                  </a:lnTo>
                  <a:close/>
                </a:path>
              </a:pathLst>
            </a:custGeom>
            <a:solidFill>
              <a:srgbClr val="647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42975" y="4543425"/>
              <a:ext cx="685800" cy="695325"/>
            </a:xfrm>
            <a:custGeom>
              <a:avLst/>
              <a:gdLst/>
              <a:ahLst/>
              <a:cxnLst/>
              <a:rect l="l" t="t" r="r" b="b"/>
              <a:pathLst>
                <a:path w="685800" h="695325">
                  <a:moveTo>
                    <a:pt x="342900" y="0"/>
                  </a:moveTo>
                  <a:lnTo>
                    <a:pt x="296369" y="3174"/>
                  </a:lnTo>
                  <a:lnTo>
                    <a:pt x="251742" y="12421"/>
                  </a:lnTo>
                  <a:lnTo>
                    <a:pt x="209426" y="27326"/>
                  </a:lnTo>
                  <a:lnTo>
                    <a:pt x="169830" y="47474"/>
                  </a:lnTo>
                  <a:lnTo>
                    <a:pt x="133362" y="72449"/>
                  </a:lnTo>
                  <a:lnTo>
                    <a:pt x="100431" y="101838"/>
                  </a:lnTo>
                  <a:lnTo>
                    <a:pt x="71446" y="135224"/>
                  </a:lnTo>
                  <a:lnTo>
                    <a:pt x="46815" y="172193"/>
                  </a:lnTo>
                  <a:lnTo>
                    <a:pt x="26946" y="212330"/>
                  </a:lnTo>
                  <a:lnTo>
                    <a:pt x="12248" y="255220"/>
                  </a:lnTo>
                  <a:lnTo>
                    <a:pt x="3130" y="300447"/>
                  </a:lnTo>
                  <a:lnTo>
                    <a:pt x="0" y="347599"/>
                  </a:lnTo>
                  <a:lnTo>
                    <a:pt x="3130" y="394779"/>
                  </a:lnTo>
                  <a:lnTo>
                    <a:pt x="12248" y="440031"/>
                  </a:lnTo>
                  <a:lnTo>
                    <a:pt x="26946" y="482941"/>
                  </a:lnTo>
                  <a:lnTo>
                    <a:pt x="46815" y="523094"/>
                  </a:lnTo>
                  <a:lnTo>
                    <a:pt x="71446" y="560075"/>
                  </a:lnTo>
                  <a:lnTo>
                    <a:pt x="100431" y="593470"/>
                  </a:lnTo>
                  <a:lnTo>
                    <a:pt x="133362" y="622865"/>
                  </a:lnTo>
                  <a:lnTo>
                    <a:pt x="169830" y="647845"/>
                  </a:lnTo>
                  <a:lnTo>
                    <a:pt x="209426" y="667996"/>
                  </a:lnTo>
                  <a:lnTo>
                    <a:pt x="251742" y="682902"/>
                  </a:lnTo>
                  <a:lnTo>
                    <a:pt x="296369" y="692150"/>
                  </a:lnTo>
                  <a:lnTo>
                    <a:pt x="342900" y="695325"/>
                  </a:lnTo>
                  <a:lnTo>
                    <a:pt x="389424" y="692150"/>
                  </a:lnTo>
                  <a:lnTo>
                    <a:pt x="434048" y="682902"/>
                  </a:lnTo>
                  <a:lnTo>
                    <a:pt x="476363" y="667996"/>
                  </a:lnTo>
                  <a:lnTo>
                    <a:pt x="515958" y="647845"/>
                  </a:lnTo>
                  <a:lnTo>
                    <a:pt x="552426" y="622865"/>
                  </a:lnTo>
                  <a:lnTo>
                    <a:pt x="585358" y="593471"/>
                  </a:lnTo>
                  <a:lnTo>
                    <a:pt x="614345" y="560075"/>
                  </a:lnTo>
                  <a:lnTo>
                    <a:pt x="638979" y="523094"/>
                  </a:lnTo>
                  <a:lnTo>
                    <a:pt x="658850" y="482941"/>
                  </a:lnTo>
                  <a:lnTo>
                    <a:pt x="673549" y="440031"/>
                  </a:lnTo>
                  <a:lnTo>
                    <a:pt x="682669" y="394779"/>
                  </a:lnTo>
                  <a:lnTo>
                    <a:pt x="685800" y="347599"/>
                  </a:lnTo>
                  <a:lnTo>
                    <a:pt x="682669" y="300447"/>
                  </a:lnTo>
                  <a:lnTo>
                    <a:pt x="673549" y="255220"/>
                  </a:lnTo>
                  <a:lnTo>
                    <a:pt x="658850" y="212330"/>
                  </a:lnTo>
                  <a:lnTo>
                    <a:pt x="638979" y="172193"/>
                  </a:lnTo>
                  <a:lnTo>
                    <a:pt x="614345" y="135224"/>
                  </a:lnTo>
                  <a:lnTo>
                    <a:pt x="585358" y="101838"/>
                  </a:lnTo>
                  <a:lnTo>
                    <a:pt x="552426" y="72449"/>
                  </a:lnTo>
                  <a:lnTo>
                    <a:pt x="515958" y="47474"/>
                  </a:lnTo>
                  <a:lnTo>
                    <a:pt x="476363" y="27326"/>
                  </a:lnTo>
                  <a:lnTo>
                    <a:pt x="434048" y="12421"/>
                  </a:lnTo>
                  <a:lnTo>
                    <a:pt x="389424" y="3174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“WHAT</a:t>
            </a:r>
            <a:r>
              <a:rPr b="1" spc="-16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DO</a:t>
            </a:r>
            <a:r>
              <a:rPr b="1" spc="-12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YOU</a:t>
            </a:r>
            <a:r>
              <a:rPr b="1" spc="-1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THINK</a:t>
            </a:r>
            <a:r>
              <a:rPr b="1" spc="-9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ABOUT</a:t>
            </a:r>
            <a:r>
              <a:rPr b="1" spc="-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THE</a:t>
            </a:r>
            <a:r>
              <a:rPr b="1" spc="-12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spc="-10" dirty="0">
                <a:solidFill>
                  <a:srgbClr val="404040"/>
                </a:solidFill>
                <a:latin typeface="Franklin Gothic Demi"/>
                <a:cs typeface="Franklin Gothic Demi"/>
              </a:rPr>
              <a:t>ECONOMY”?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26C09-22EE-889C-9386-595A89F7315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0AE19-5AE6-5B5B-6291-D2FA8512E0A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685800" y="1752600"/>
            <a:ext cx="9753600" cy="198990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80"/>
              </a:spcBef>
            </a:pP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This</a:t>
            </a:r>
            <a:r>
              <a:rPr sz="3200" spc="-10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is</a:t>
            </a:r>
            <a:r>
              <a:rPr sz="3200" spc="-2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a</a:t>
            </a:r>
            <a:r>
              <a:rPr sz="3200" spc="1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very</a:t>
            </a:r>
            <a:r>
              <a:rPr sz="3200" spc="-15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common</a:t>
            </a:r>
            <a:r>
              <a:rPr sz="3200" spc="-1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question</a:t>
            </a:r>
            <a:r>
              <a:rPr sz="3200" spc="-1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posed</a:t>
            </a:r>
            <a:r>
              <a:rPr sz="3200" spc="-1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to</a:t>
            </a:r>
            <a:r>
              <a:rPr sz="3200" spc="-5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anyone</a:t>
            </a:r>
            <a:r>
              <a:rPr sz="3200" spc="-5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with</a:t>
            </a:r>
            <a:r>
              <a:rPr sz="3200" spc="-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spc="-25" dirty="0">
                <a:solidFill>
                  <a:srgbClr val="7E7E7E"/>
                </a:solidFill>
                <a:latin typeface="Franklin Gothic Book"/>
                <a:cs typeface="Franklin Gothic Book"/>
              </a:rPr>
              <a:t>an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economics</a:t>
            </a:r>
            <a:r>
              <a:rPr sz="3200" spc="-3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or</a:t>
            </a:r>
            <a:r>
              <a:rPr sz="3200" spc="-2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business</a:t>
            </a:r>
            <a:r>
              <a:rPr sz="3200" spc="-3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spc="-10" dirty="0">
                <a:solidFill>
                  <a:srgbClr val="7E7E7E"/>
                </a:solidFill>
                <a:latin typeface="Franklin Gothic Book"/>
                <a:cs typeface="Franklin Gothic Book"/>
              </a:rPr>
              <a:t>degree.</a:t>
            </a:r>
            <a:endParaRPr sz="3200" dirty="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How</a:t>
            </a:r>
            <a:r>
              <a:rPr sz="3200" spc="2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you</a:t>
            </a:r>
            <a:r>
              <a:rPr sz="3200" spc="-4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answer</a:t>
            </a:r>
            <a:r>
              <a:rPr sz="3200" spc="-10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says</a:t>
            </a:r>
            <a:r>
              <a:rPr sz="3200" spc="-5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a</a:t>
            </a:r>
            <a:r>
              <a:rPr sz="3200" spc="-2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lot</a:t>
            </a:r>
            <a:r>
              <a:rPr sz="3200" spc="-7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about</a:t>
            </a:r>
            <a:r>
              <a:rPr sz="3200" spc="-7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your</a:t>
            </a:r>
            <a:r>
              <a:rPr sz="3200" spc="-4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spc="-10" dirty="0">
                <a:solidFill>
                  <a:srgbClr val="7E7E7E"/>
                </a:solidFill>
                <a:latin typeface="Franklin Gothic Book"/>
                <a:cs typeface="Franklin Gothic Book"/>
              </a:rPr>
              <a:t>training.</a:t>
            </a:r>
            <a:endParaRPr sz="3200" dirty="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Responding</a:t>
            </a:r>
            <a:r>
              <a:rPr sz="3200" spc="-10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with</a:t>
            </a:r>
            <a:r>
              <a:rPr sz="3200" spc="-10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“okay”</a:t>
            </a:r>
            <a:r>
              <a:rPr sz="3200" spc="-20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is</a:t>
            </a:r>
            <a:r>
              <a:rPr sz="3200" spc="-4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dirty="0">
                <a:solidFill>
                  <a:srgbClr val="7E7E7E"/>
                </a:solidFill>
                <a:latin typeface="Franklin Gothic Book"/>
                <a:cs typeface="Franklin Gothic Book"/>
              </a:rPr>
              <a:t>not</a:t>
            </a:r>
            <a:r>
              <a:rPr sz="3200" spc="-5" dirty="0">
                <a:solidFill>
                  <a:srgbClr val="7E7E7E"/>
                </a:solidFill>
                <a:latin typeface="Franklin Gothic Book"/>
                <a:cs typeface="Franklin Gothic Book"/>
              </a:rPr>
              <a:t> </a:t>
            </a:r>
            <a:r>
              <a:rPr sz="3200" spc="-10" dirty="0">
                <a:solidFill>
                  <a:srgbClr val="7E7E7E"/>
                </a:solidFill>
                <a:latin typeface="Franklin Gothic Book"/>
                <a:cs typeface="Franklin Gothic Book"/>
              </a:rPr>
              <a:t>sufficient.</a:t>
            </a:r>
            <a:endParaRPr sz="3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400" y="1792858"/>
            <a:ext cx="10356850" cy="3758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</a:tabLst>
            </a:pPr>
            <a:r>
              <a:rPr sz="3000" dirty="0">
                <a:latin typeface="Franklin Gothic Book"/>
                <a:cs typeface="Franklin Gothic Book"/>
              </a:rPr>
              <a:t>Don’t</a:t>
            </a:r>
            <a:r>
              <a:rPr sz="3000" spc="-4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try to</a:t>
            </a:r>
            <a:r>
              <a:rPr sz="3000" spc="6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include</a:t>
            </a:r>
            <a:r>
              <a:rPr sz="3000" spc="-16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every</a:t>
            </a:r>
            <a:r>
              <a:rPr sz="3000" spc="7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piece</a:t>
            </a:r>
            <a:r>
              <a:rPr sz="3000" spc="-8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of</a:t>
            </a:r>
            <a:r>
              <a:rPr sz="3000" spc="-2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news.</a:t>
            </a:r>
            <a:r>
              <a:rPr sz="3000" spc="-9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Instead,</a:t>
            </a:r>
            <a:r>
              <a:rPr sz="3000" spc="-9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focus</a:t>
            </a:r>
            <a:r>
              <a:rPr sz="3000" spc="-70" dirty="0">
                <a:latin typeface="Franklin Gothic Book"/>
                <a:cs typeface="Franklin Gothic Book"/>
              </a:rPr>
              <a:t> </a:t>
            </a:r>
            <a:r>
              <a:rPr sz="3000" spc="-25" dirty="0">
                <a:latin typeface="Franklin Gothic Book"/>
                <a:cs typeface="Franklin Gothic Book"/>
              </a:rPr>
              <a:t>on</a:t>
            </a:r>
            <a:r>
              <a:rPr lang="en-US" sz="3000" spc="-2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building</a:t>
            </a:r>
            <a:r>
              <a:rPr sz="3000" spc="-10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an</a:t>
            </a:r>
            <a:r>
              <a:rPr sz="3000" spc="-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internally</a:t>
            </a:r>
            <a:r>
              <a:rPr sz="3000" spc="70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consistent</a:t>
            </a:r>
            <a:r>
              <a:rPr sz="3000" spc="-175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argument.</a:t>
            </a:r>
            <a:endParaRPr sz="30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3000" dirty="0">
              <a:latin typeface="Franklin Gothic Book"/>
              <a:cs typeface="Franklin Gothic Book"/>
            </a:endParaRPr>
          </a:p>
          <a:p>
            <a:pPr marL="469900" marR="5080" indent="-457834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3000" dirty="0">
                <a:latin typeface="Franklin Gothic Book"/>
                <a:cs typeface="Franklin Gothic Book"/>
              </a:rPr>
              <a:t>Don’t</a:t>
            </a:r>
            <a:r>
              <a:rPr sz="3000" spc="-6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fall</a:t>
            </a:r>
            <a:r>
              <a:rPr sz="3000" spc="-5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into</a:t>
            </a:r>
            <a:r>
              <a:rPr sz="3000" spc="-3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the</a:t>
            </a:r>
            <a:r>
              <a:rPr sz="3000" spc="-3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trap</a:t>
            </a:r>
            <a:r>
              <a:rPr sz="3000" spc="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of</a:t>
            </a:r>
            <a:r>
              <a:rPr sz="3000" spc="-4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forecasting.</a:t>
            </a:r>
            <a:r>
              <a:rPr sz="3000" spc="-13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Focus</a:t>
            </a:r>
            <a:r>
              <a:rPr sz="3000" spc="-8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on</a:t>
            </a:r>
            <a:r>
              <a:rPr sz="3000" spc="-25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understanding </a:t>
            </a:r>
            <a:r>
              <a:rPr sz="3000" dirty="0">
                <a:latin typeface="Franklin Gothic Book"/>
                <a:cs typeface="Franklin Gothic Book"/>
              </a:rPr>
              <a:t>the</a:t>
            </a:r>
            <a:r>
              <a:rPr sz="3000" spc="-2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present</a:t>
            </a:r>
            <a:r>
              <a:rPr sz="3000" spc="-12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state</a:t>
            </a:r>
            <a:r>
              <a:rPr sz="3000" spc="4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of</a:t>
            </a:r>
            <a:r>
              <a:rPr sz="3000" spc="-2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economy</a:t>
            </a:r>
            <a:r>
              <a:rPr sz="3000" spc="-15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(i.e.</a:t>
            </a:r>
            <a:r>
              <a:rPr sz="3000" spc="-30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nowcasting).</a:t>
            </a:r>
            <a:endParaRPr sz="30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5"/>
              </a:spcBef>
              <a:buFont typeface="Arial"/>
              <a:buChar char="•"/>
            </a:pPr>
            <a:endParaRPr sz="300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3000" dirty="0">
                <a:latin typeface="Franklin Gothic Book"/>
                <a:cs typeface="Franklin Gothic Book"/>
              </a:rPr>
              <a:t>Don’t</a:t>
            </a:r>
            <a:r>
              <a:rPr sz="3000" spc="-7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believe</a:t>
            </a:r>
            <a:r>
              <a:rPr sz="3000" spc="2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anyone</a:t>
            </a:r>
            <a:r>
              <a:rPr sz="3000" spc="-11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who</a:t>
            </a:r>
            <a:r>
              <a:rPr sz="3000" spc="-114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tells</a:t>
            </a:r>
            <a:r>
              <a:rPr sz="3000" spc="-2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you</a:t>
            </a:r>
            <a:r>
              <a:rPr sz="3000" spc="-3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there</a:t>
            </a:r>
            <a:r>
              <a:rPr sz="3000" spc="-4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is</a:t>
            </a:r>
            <a:r>
              <a:rPr sz="3000" spc="-2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a</a:t>
            </a:r>
            <a:r>
              <a:rPr sz="3000" spc="-7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“right”</a:t>
            </a:r>
            <a:r>
              <a:rPr sz="3000" spc="-50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answer.</a:t>
            </a:r>
            <a:r>
              <a:rPr lang="en-US" sz="3000" dirty="0">
                <a:latin typeface="Franklin Gothic Book"/>
                <a:cs typeface="Franklin Gothic Book"/>
              </a:rPr>
              <a:t>  </a:t>
            </a:r>
            <a:r>
              <a:rPr sz="3000" dirty="0">
                <a:latin typeface="Franklin Gothic Book"/>
                <a:cs typeface="Franklin Gothic Book"/>
              </a:rPr>
              <a:t>Form</a:t>
            </a:r>
            <a:r>
              <a:rPr sz="3000" spc="-5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your</a:t>
            </a:r>
            <a:r>
              <a:rPr sz="3000" spc="-8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own</a:t>
            </a:r>
            <a:r>
              <a:rPr sz="3000" spc="-120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opinion.</a:t>
            </a:r>
            <a:endParaRPr sz="3000" dirty="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851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130"/>
              </a:spcBef>
            </a:pPr>
            <a:r>
              <a:rPr spc="-65" dirty="0"/>
              <a:t>WATCH</a:t>
            </a:r>
            <a:r>
              <a:rPr spc="-90" dirty="0"/>
              <a:t> </a:t>
            </a:r>
            <a:r>
              <a:rPr dirty="0"/>
              <a:t>OUT</a:t>
            </a:r>
            <a:r>
              <a:rPr spc="-35" dirty="0"/>
              <a:t> </a:t>
            </a:r>
            <a:r>
              <a:rPr dirty="0"/>
              <a:t>FOR COMMON</a:t>
            </a:r>
            <a:r>
              <a:rPr spc="-135" dirty="0"/>
              <a:t> </a:t>
            </a:r>
            <a:r>
              <a:rPr spc="-10" dirty="0"/>
              <a:t>PITFALLS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3288B-1B5F-ADAD-EBBD-237CD20F6A8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1E324-26B3-D692-4CA5-D340EF98A1C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spc="-10" dirty="0">
                <a:solidFill>
                  <a:srgbClr val="404040"/>
                </a:solidFill>
                <a:latin typeface="Franklin Gothic Demi"/>
                <a:cs typeface="Franklin Gothic Demi"/>
              </a:rPr>
              <a:t>RESOURCES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57FB3-8872-12D3-7F22-AAF7E196DE6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67350-8D45-ACA2-AF54-F8381C51B7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21</a:t>
            </a:fld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660400" y="1480502"/>
            <a:ext cx="10873105" cy="3873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ts val="2880"/>
              </a:lnSpc>
              <a:spcBef>
                <a:spcPts val="100"/>
              </a:spcBef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Franklin Gothic Book"/>
                <a:cs typeface="Franklin Gothic Book"/>
              </a:rPr>
              <a:t>Economic</a:t>
            </a:r>
            <a:r>
              <a:rPr sz="2400" spc="-70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calendars</a:t>
            </a:r>
            <a:endParaRPr sz="2400">
              <a:latin typeface="Franklin Gothic Book"/>
              <a:cs typeface="Franklin Gothic Book"/>
            </a:endParaRPr>
          </a:p>
          <a:p>
            <a:pPr marL="927735">
              <a:lnSpc>
                <a:spcPts val="2400"/>
              </a:lnSpc>
            </a:pPr>
            <a:r>
              <a:rPr sz="2000" u="sng" spc="-1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2"/>
              </a:rPr>
              <a:t>Econoday</a:t>
            </a:r>
            <a:endParaRPr sz="2000">
              <a:latin typeface="Franklin Gothic Book"/>
              <a:cs typeface="Franklin Gothic Book"/>
            </a:endParaRPr>
          </a:p>
          <a:p>
            <a:pPr marL="927735" marR="7900670">
              <a:lnSpc>
                <a:spcPct val="100000"/>
              </a:lnSpc>
              <a:spcBef>
                <a:spcPts val="5"/>
              </a:spcBef>
            </a:pPr>
            <a:r>
              <a:rPr sz="2000" u="sng" spc="-1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3"/>
              </a:rPr>
              <a:t>Trading</a:t>
            </a:r>
            <a:r>
              <a:rPr sz="2000" u="sng" spc="-114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3"/>
              </a:rPr>
              <a:t> </a:t>
            </a:r>
            <a:r>
              <a:rPr sz="2000" u="sng" spc="-1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3"/>
              </a:rPr>
              <a:t>Economics</a:t>
            </a:r>
            <a:r>
              <a:rPr sz="2000" u="none" spc="-10" dirty="0">
                <a:solidFill>
                  <a:srgbClr val="0D5671"/>
                </a:solidFill>
                <a:latin typeface="Franklin Gothic Book"/>
                <a:cs typeface="Franklin Gothic Book"/>
              </a:rPr>
              <a:t> </a:t>
            </a:r>
            <a:r>
              <a:rPr sz="2000" u="sng" spc="-2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4"/>
              </a:rPr>
              <a:t>WSJ</a:t>
            </a:r>
            <a:endParaRPr sz="2000">
              <a:latin typeface="Franklin Gothic Book"/>
              <a:cs typeface="Franklin Gothic Book"/>
            </a:endParaRPr>
          </a:p>
          <a:p>
            <a:pPr marL="927735">
              <a:lnSpc>
                <a:spcPts val="2390"/>
              </a:lnSpc>
              <a:spcBef>
                <a:spcPts val="5"/>
              </a:spcBef>
            </a:pPr>
            <a:r>
              <a:rPr sz="2000" u="sng" spc="-1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5"/>
              </a:rPr>
              <a:t>MarketWatch</a:t>
            </a:r>
            <a:endParaRPr sz="20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70"/>
              </a:lnSpc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Franklin Gothic Book"/>
                <a:cs typeface="Franklin Gothic Book"/>
              </a:rPr>
              <a:t>Official</a:t>
            </a:r>
            <a:r>
              <a:rPr sz="2400" spc="-5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statistics</a:t>
            </a:r>
            <a:r>
              <a:rPr sz="2400" spc="-1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and</a:t>
            </a:r>
            <a:r>
              <a:rPr sz="2400" spc="-4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government</a:t>
            </a:r>
            <a:r>
              <a:rPr sz="2400" spc="-90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databases</a:t>
            </a:r>
            <a:endParaRPr sz="2400">
              <a:latin typeface="Franklin Gothic Book"/>
              <a:cs typeface="Franklin Gothic Book"/>
            </a:endParaRPr>
          </a:p>
          <a:p>
            <a:pPr marL="927735" marR="9331960">
              <a:lnSpc>
                <a:spcPct val="100000"/>
              </a:lnSpc>
              <a:spcBef>
                <a:spcPts val="75"/>
              </a:spcBef>
            </a:pPr>
            <a:r>
              <a:rPr sz="2000" u="sng" spc="-2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6"/>
              </a:rPr>
              <a:t>BLS</a:t>
            </a:r>
            <a:r>
              <a:rPr sz="2000" u="none" spc="-25" dirty="0">
                <a:solidFill>
                  <a:srgbClr val="0D5671"/>
                </a:solidFill>
                <a:latin typeface="Franklin Gothic Book"/>
                <a:cs typeface="Franklin Gothic Book"/>
              </a:rPr>
              <a:t> </a:t>
            </a:r>
            <a:r>
              <a:rPr sz="2000" u="sng" spc="-2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7"/>
              </a:rPr>
              <a:t>BEA</a:t>
            </a:r>
            <a:r>
              <a:rPr sz="2000" u="none" spc="-25" dirty="0">
                <a:solidFill>
                  <a:srgbClr val="0D5671"/>
                </a:solidFill>
                <a:latin typeface="Franklin Gothic Book"/>
                <a:cs typeface="Franklin Gothic Book"/>
              </a:rPr>
              <a:t> </a:t>
            </a:r>
            <a:r>
              <a:rPr sz="2000" u="sng" spc="-2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8"/>
              </a:rPr>
              <a:t>FRED</a:t>
            </a:r>
            <a:endParaRPr sz="2000">
              <a:latin typeface="Franklin Gothic Book"/>
              <a:cs typeface="Franklin Gothic Book"/>
            </a:endParaRPr>
          </a:p>
          <a:p>
            <a:pPr marL="927735">
              <a:lnSpc>
                <a:spcPts val="2390"/>
              </a:lnSpc>
              <a:spcBef>
                <a:spcPts val="10"/>
              </a:spcBef>
            </a:pP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9"/>
              </a:rPr>
              <a:t>Fed</a:t>
            </a:r>
            <a:r>
              <a:rPr sz="2000" u="sng" spc="-4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9"/>
              </a:rPr>
              <a:t> </a:t>
            </a:r>
            <a:r>
              <a:rPr sz="2000" u="sng" spc="-1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9"/>
              </a:rPr>
              <a:t>Branches</a:t>
            </a:r>
            <a:endParaRPr sz="20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70"/>
              </a:lnSpc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latin typeface="Franklin Gothic Book"/>
                <a:cs typeface="Franklin Gothic Book"/>
              </a:rPr>
              <a:t>More</a:t>
            </a:r>
            <a:r>
              <a:rPr sz="2400" spc="-6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assignment </a:t>
            </a:r>
            <a:r>
              <a:rPr sz="2400" spc="-10" dirty="0">
                <a:latin typeface="Franklin Gothic Book"/>
                <a:cs typeface="Franklin Gothic Book"/>
              </a:rPr>
              <a:t>details</a:t>
            </a:r>
            <a:endParaRPr sz="2400">
              <a:latin typeface="Franklin Gothic Book"/>
              <a:cs typeface="Franklin Gothic Book"/>
            </a:endParaRPr>
          </a:p>
          <a:p>
            <a:pPr marL="927735">
              <a:lnSpc>
                <a:spcPct val="100000"/>
              </a:lnSpc>
            </a:pP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MacroJournal</a:t>
            </a:r>
            <a:r>
              <a:rPr sz="2000" u="sng" spc="-204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 </a:t>
            </a: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-</a:t>
            </a:r>
            <a:r>
              <a:rPr sz="2000" u="sng" spc="7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 </a:t>
            </a:r>
            <a:r>
              <a:rPr sz="2000" u="sng" spc="-2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Turning</a:t>
            </a:r>
            <a:r>
              <a:rPr sz="2000" u="sng" spc="-12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 </a:t>
            </a: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Students</a:t>
            </a:r>
            <a:r>
              <a:rPr sz="2000" u="sng" spc="-6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 </a:t>
            </a: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into</a:t>
            </a:r>
            <a:r>
              <a:rPr sz="2000" u="sng" spc="-25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 </a:t>
            </a: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Practitioners</a:t>
            </a:r>
            <a:r>
              <a:rPr sz="2000" u="sng" spc="-60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 </a:t>
            </a:r>
            <a:r>
              <a:rPr sz="2000" u="sng" dirty="0">
                <a:solidFill>
                  <a:srgbClr val="0D5671"/>
                </a:solidFill>
                <a:uFill>
                  <a:solidFill>
                    <a:srgbClr val="0D5671"/>
                  </a:solidFill>
                </a:uFill>
                <a:latin typeface="Franklin Gothic Book"/>
                <a:cs typeface="Franklin Gothic Book"/>
                <a:hlinkClick r:id="rId10"/>
              </a:rPr>
              <a:t>(2013)</a:t>
            </a:r>
            <a:r>
              <a:rPr sz="2000" u="none" spc="-204" dirty="0">
                <a:solidFill>
                  <a:srgbClr val="0D5671"/>
                </a:solidFill>
                <a:latin typeface="Franklin Gothic Book"/>
                <a:cs typeface="Franklin Gothic Book"/>
              </a:rPr>
              <a:t> </a:t>
            </a:r>
            <a:r>
              <a:rPr sz="2000" u="none" dirty="0">
                <a:latin typeface="Franklin Gothic Book"/>
                <a:cs typeface="Franklin Gothic Book"/>
              </a:rPr>
              <a:t>by</a:t>
            </a:r>
            <a:r>
              <a:rPr sz="2000" u="none" spc="-40" dirty="0">
                <a:latin typeface="Franklin Gothic Book"/>
                <a:cs typeface="Franklin Gothic Book"/>
              </a:rPr>
              <a:t> </a:t>
            </a:r>
            <a:r>
              <a:rPr sz="2000" u="none" dirty="0">
                <a:latin typeface="Franklin Gothic Book"/>
                <a:cs typeface="Franklin Gothic Book"/>
              </a:rPr>
              <a:t>Mike</a:t>
            </a:r>
            <a:r>
              <a:rPr sz="2000" u="none" spc="-30" dirty="0">
                <a:latin typeface="Franklin Gothic Book"/>
                <a:cs typeface="Franklin Gothic Book"/>
              </a:rPr>
              <a:t> </a:t>
            </a:r>
            <a:r>
              <a:rPr sz="2000" u="none" dirty="0">
                <a:latin typeface="Franklin Gothic Book"/>
                <a:cs typeface="Franklin Gothic Book"/>
              </a:rPr>
              <a:t>Aguilar</a:t>
            </a:r>
            <a:r>
              <a:rPr sz="2000" u="none" spc="60" dirty="0">
                <a:latin typeface="Franklin Gothic Book"/>
                <a:cs typeface="Franklin Gothic Book"/>
              </a:rPr>
              <a:t> </a:t>
            </a:r>
            <a:r>
              <a:rPr sz="2000" u="none" dirty="0">
                <a:latin typeface="Franklin Gothic Book"/>
                <a:cs typeface="Franklin Gothic Book"/>
              </a:rPr>
              <a:t>and</a:t>
            </a:r>
            <a:r>
              <a:rPr sz="2000" u="none" spc="15" dirty="0">
                <a:latin typeface="Franklin Gothic Book"/>
                <a:cs typeface="Franklin Gothic Book"/>
              </a:rPr>
              <a:t> </a:t>
            </a:r>
            <a:r>
              <a:rPr sz="2000" u="none" dirty="0">
                <a:latin typeface="Franklin Gothic Book"/>
                <a:cs typeface="Franklin Gothic Book"/>
              </a:rPr>
              <a:t>Daniel</a:t>
            </a:r>
            <a:r>
              <a:rPr sz="2000" u="none" spc="35" dirty="0">
                <a:latin typeface="Franklin Gothic Book"/>
                <a:cs typeface="Franklin Gothic Book"/>
              </a:rPr>
              <a:t> </a:t>
            </a:r>
            <a:r>
              <a:rPr sz="2000" u="none" spc="-10" dirty="0">
                <a:latin typeface="Franklin Gothic Book"/>
                <a:cs typeface="Franklin Gothic Book"/>
              </a:rPr>
              <a:t>Soques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5457" y="763968"/>
            <a:ext cx="11221085" cy="96564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3675"/>
              </a:lnSpc>
              <a:spcBef>
                <a:spcPts val="130"/>
              </a:spcBef>
            </a:pPr>
            <a:r>
              <a:rPr lang="en-US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MJ SUMMARY</a:t>
            </a:r>
            <a:r>
              <a:rPr b="1" spc="-10" dirty="0">
                <a:solidFill>
                  <a:srgbClr val="404040"/>
                </a:solidFill>
                <a:latin typeface="Franklin Gothic Demi"/>
                <a:cs typeface="Franklin Gothic Demi"/>
              </a:rPr>
              <a:t>:</a:t>
            </a:r>
          </a:p>
          <a:p>
            <a:pPr marL="12700">
              <a:lnSpc>
                <a:spcPts val="3675"/>
              </a:lnSpc>
            </a:pPr>
            <a:r>
              <a:rPr dirty="0"/>
              <a:t>EACH</a:t>
            </a:r>
            <a:r>
              <a:rPr spc="-80" dirty="0"/>
              <a:t> </a:t>
            </a:r>
            <a:r>
              <a:rPr dirty="0"/>
              <a:t>WEEK</a:t>
            </a:r>
            <a:r>
              <a:rPr spc="-110" dirty="0"/>
              <a:t> </a:t>
            </a:r>
            <a:r>
              <a:rPr dirty="0"/>
              <a:t>ASK</a:t>
            </a:r>
            <a:r>
              <a:rPr spc="35" dirty="0"/>
              <a:t> </a:t>
            </a:r>
            <a:r>
              <a:rPr spc="-10" dirty="0"/>
              <a:t>YOURSELF</a:t>
            </a:r>
            <a:r>
              <a:rPr spc="-100" dirty="0"/>
              <a:t> </a:t>
            </a:r>
            <a:r>
              <a:rPr dirty="0"/>
              <a:t>THREE</a:t>
            </a:r>
            <a:r>
              <a:rPr spc="-150" dirty="0"/>
              <a:t> </a:t>
            </a:r>
            <a:r>
              <a:rPr spc="-10" dirty="0"/>
              <a:t>QUESTIONS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30A6B-75EB-3087-0F18-0CA799CC3DC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9D5395-759A-F427-FAEF-D728F8890C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22</a:t>
            </a:fld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660400" y="2219642"/>
            <a:ext cx="10801985" cy="3230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Franklin Gothic Book"/>
                <a:cs typeface="Franklin Gothic Book"/>
              </a:rPr>
              <a:t>Based</a:t>
            </a:r>
            <a:r>
              <a:rPr sz="3000" spc="-6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on all</a:t>
            </a:r>
            <a:r>
              <a:rPr sz="3000" spc="-3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the</a:t>
            </a:r>
            <a:r>
              <a:rPr sz="3000" spc="-1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data</a:t>
            </a:r>
            <a:r>
              <a:rPr sz="3000" spc="-3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and</a:t>
            </a:r>
            <a:r>
              <a:rPr sz="3000" spc="-6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news</a:t>
            </a:r>
            <a:r>
              <a:rPr sz="3000" spc="-6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stories</a:t>
            </a:r>
            <a:r>
              <a:rPr sz="3000" spc="1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released</a:t>
            </a:r>
            <a:r>
              <a:rPr sz="3000" spc="-6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in the</a:t>
            </a:r>
            <a:r>
              <a:rPr sz="3000" spc="-15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past</a:t>
            </a:r>
            <a:r>
              <a:rPr sz="3000" spc="-40" dirty="0">
                <a:latin typeface="Franklin Gothic Book"/>
                <a:cs typeface="Franklin Gothic Book"/>
              </a:rPr>
              <a:t> </a:t>
            </a:r>
            <a:r>
              <a:rPr sz="3000" spc="-10" dirty="0">
                <a:latin typeface="Franklin Gothic Book"/>
                <a:cs typeface="Franklin Gothic Book"/>
              </a:rPr>
              <a:t>week..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0"/>
              </a:spcBef>
            </a:pPr>
            <a:endParaRPr sz="300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3000" dirty="0">
                <a:latin typeface="Franklin Gothic Book"/>
                <a:cs typeface="Franklin Gothic Book"/>
              </a:rPr>
              <a:t>..has</a:t>
            </a:r>
            <a:r>
              <a:rPr sz="3000" spc="-70" dirty="0">
                <a:latin typeface="Franklin Gothic Book"/>
                <a:cs typeface="Franklin Gothic Book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Franklin Gothic Book"/>
                <a:cs typeface="Franklin Gothic Book"/>
              </a:rPr>
              <a:t>output</a:t>
            </a:r>
            <a:r>
              <a:rPr sz="3000" u="none" spc="-240" dirty="0">
                <a:latin typeface="Franklin Gothic Book"/>
                <a:cs typeface="Franklin Gothic Book"/>
              </a:rPr>
              <a:t> </a:t>
            </a:r>
            <a:r>
              <a:rPr sz="3000" u="none" spc="-10" dirty="0">
                <a:latin typeface="Franklin Gothic Book"/>
                <a:cs typeface="Franklin Gothic Book"/>
              </a:rPr>
              <a:t>improved,</a:t>
            </a:r>
            <a:r>
              <a:rPr sz="3000" u="none" spc="-15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stayed</a:t>
            </a:r>
            <a:r>
              <a:rPr sz="3000" u="none" spc="15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the</a:t>
            </a:r>
            <a:r>
              <a:rPr sz="3000" u="none" spc="-5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same,</a:t>
            </a:r>
            <a:r>
              <a:rPr sz="3000" u="none" spc="-85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or</a:t>
            </a:r>
            <a:r>
              <a:rPr sz="3000" u="none" spc="-30" dirty="0">
                <a:latin typeface="Franklin Gothic Book"/>
                <a:cs typeface="Franklin Gothic Book"/>
              </a:rPr>
              <a:t> </a:t>
            </a:r>
            <a:r>
              <a:rPr sz="3000" u="none" spc="-10" dirty="0">
                <a:latin typeface="Franklin Gothic Book"/>
                <a:cs typeface="Franklin Gothic Book"/>
              </a:rPr>
              <a:t>worsened?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4"/>
              </a:spcBef>
              <a:buFont typeface="Arial"/>
              <a:buChar char="•"/>
            </a:pPr>
            <a:endParaRPr sz="300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900" algn="l"/>
              </a:tabLst>
            </a:pPr>
            <a:r>
              <a:rPr sz="3000" dirty="0">
                <a:latin typeface="Franklin Gothic Book"/>
                <a:cs typeface="Franklin Gothic Book"/>
              </a:rPr>
              <a:t>..has</a:t>
            </a:r>
            <a:r>
              <a:rPr sz="3000" spc="-40" dirty="0">
                <a:latin typeface="Franklin Gothic Book"/>
                <a:cs typeface="Franklin Gothic Book"/>
              </a:rPr>
              <a:t> </a:t>
            </a:r>
            <a:r>
              <a:rPr sz="3000" dirty="0">
                <a:latin typeface="Franklin Gothic Book"/>
                <a:cs typeface="Franklin Gothic Book"/>
              </a:rPr>
              <a:t>the</a:t>
            </a:r>
            <a:r>
              <a:rPr sz="3000" spc="20" dirty="0">
                <a:latin typeface="Franklin Gothic Book"/>
                <a:cs typeface="Franklin Gothic Book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Franklin Gothic Book"/>
                <a:cs typeface="Franklin Gothic Book"/>
              </a:rPr>
              <a:t>labor</a:t>
            </a:r>
            <a:r>
              <a:rPr sz="3000" u="sng" spc="-240" dirty="0">
                <a:uFill>
                  <a:solidFill>
                    <a:srgbClr val="000000"/>
                  </a:solidFill>
                </a:uFill>
                <a:latin typeface="Franklin Gothic Book"/>
                <a:cs typeface="Franklin Gothic Book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Franklin Gothic Book"/>
                <a:cs typeface="Franklin Gothic Book"/>
              </a:rPr>
              <a:t>market</a:t>
            </a:r>
            <a:r>
              <a:rPr sz="3000" u="sng" spc="-180" dirty="0">
                <a:uFill>
                  <a:solidFill>
                    <a:srgbClr val="000000"/>
                  </a:solidFill>
                </a:uFill>
                <a:latin typeface="Franklin Gothic Book"/>
                <a:cs typeface="Franklin Gothic Book"/>
              </a:rPr>
              <a:t> </a:t>
            </a:r>
            <a:r>
              <a:rPr sz="3000" u="none" spc="-10" dirty="0">
                <a:latin typeface="Franklin Gothic Book"/>
                <a:cs typeface="Franklin Gothic Book"/>
              </a:rPr>
              <a:t>improved,</a:t>
            </a:r>
            <a:r>
              <a:rPr sz="3000" u="none" spc="5" dirty="0">
                <a:latin typeface="Franklin Gothic Book"/>
                <a:cs typeface="Franklin Gothic Book"/>
              </a:rPr>
              <a:t> </a:t>
            </a:r>
            <a:r>
              <a:rPr sz="3000" u="none" spc="-10" dirty="0">
                <a:latin typeface="Franklin Gothic Book"/>
                <a:cs typeface="Franklin Gothic Book"/>
              </a:rPr>
              <a:t>stayed</a:t>
            </a:r>
            <a:r>
              <a:rPr sz="3000" u="none" spc="-40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the</a:t>
            </a:r>
            <a:r>
              <a:rPr sz="3000" u="none" spc="15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same,</a:t>
            </a:r>
            <a:r>
              <a:rPr sz="3000" u="none" spc="-70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or</a:t>
            </a:r>
            <a:r>
              <a:rPr sz="3000" u="none" spc="-10" dirty="0">
                <a:latin typeface="Franklin Gothic Book"/>
                <a:cs typeface="Franklin Gothic Book"/>
              </a:rPr>
              <a:t> worsened?</a:t>
            </a:r>
            <a:endParaRPr sz="3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4"/>
              </a:spcBef>
              <a:buFont typeface="Arial"/>
              <a:buChar char="•"/>
            </a:pPr>
            <a:endParaRPr sz="300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3000" dirty="0">
                <a:latin typeface="Franklin Gothic Book"/>
                <a:cs typeface="Franklin Gothic Book"/>
              </a:rPr>
              <a:t>..have</a:t>
            </a:r>
            <a:r>
              <a:rPr sz="3000" spc="-55" dirty="0">
                <a:latin typeface="Franklin Gothic Book"/>
                <a:cs typeface="Franklin Gothic Book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Franklin Gothic Book"/>
                <a:cs typeface="Franklin Gothic Book"/>
              </a:rPr>
              <a:t>prices</a:t>
            </a:r>
            <a:r>
              <a:rPr sz="3000" u="none" spc="-185" dirty="0">
                <a:latin typeface="Franklin Gothic Book"/>
                <a:cs typeface="Franklin Gothic Book"/>
              </a:rPr>
              <a:t> </a:t>
            </a:r>
            <a:r>
              <a:rPr sz="3000" u="none" spc="-10" dirty="0">
                <a:latin typeface="Franklin Gothic Book"/>
                <a:cs typeface="Franklin Gothic Book"/>
              </a:rPr>
              <a:t>improved,</a:t>
            </a:r>
            <a:r>
              <a:rPr sz="3000" u="none" spc="-40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stayed</a:t>
            </a:r>
            <a:r>
              <a:rPr sz="3000" u="none" spc="-80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the</a:t>
            </a:r>
            <a:r>
              <a:rPr sz="3000" u="none" spc="-30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same,</a:t>
            </a:r>
            <a:r>
              <a:rPr sz="3000" u="none" spc="-110" dirty="0">
                <a:latin typeface="Franklin Gothic Book"/>
                <a:cs typeface="Franklin Gothic Book"/>
              </a:rPr>
              <a:t> </a:t>
            </a:r>
            <a:r>
              <a:rPr sz="3000" u="none" dirty="0">
                <a:latin typeface="Franklin Gothic Book"/>
                <a:cs typeface="Franklin Gothic Book"/>
              </a:rPr>
              <a:t>or</a:t>
            </a:r>
            <a:r>
              <a:rPr sz="3000" u="none" spc="-50" dirty="0">
                <a:latin typeface="Franklin Gothic Book"/>
                <a:cs typeface="Franklin Gothic Book"/>
              </a:rPr>
              <a:t> </a:t>
            </a:r>
            <a:r>
              <a:rPr sz="3000" u="none" spc="-10" dirty="0">
                <a:latin typeface="Franklin Gothic Book"/>
                <a:cs typeface="Franklin Gothic Book"/>
              </a:rPr>
              <a:t>worsened?</a:t>
            </a:r>
            <a:endParaRPr sz="3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76650" y="3733800"/>
            <a:ext cx="1295400" cy="714375"/>
          </a:xfrm>
          <a:custGeom>
            <a:avLst/>
            <a:gdLst/>
            <a:ahLst/>
            <a:cxnLst/>
            <a:rect l="l" t="t" r="r" b="b"/>
            <a:pathLst>
              <a:path w="1295400" h="714375">
                <a:moveTo>
                  <a:pt x="0" y="71374"/>
                </a:moveTo>
                <a:lnTo>
                  <a:pt x="5615" y="43612"/>
                </a:lnTo>
                <a:lnTo>
                  <a:pt x="20923" y="20923"/>
                </a:lnTo>
                <a:lnTo>
                  <a:pt x="43612" y="5615"/>
                </a:lnTo>
                <a:lnTo>
                  <a:pt x="71374" y="0"/>
                </a:lnTo>
                <a:lnTo>
                  <a:pt x="1224026" y="0"/>
                </a:lnTo>
                <a:lnTo>
                  <a:pt x="1251787" y="5615"/>
                </a:lnTo>
                <a:lnTo>
                  <a:pt x="1274476" y="20923"/>
                </a:lnTo>
                <a:lnTo>
                  <a:pt x="1289784" y="43612"/>
                </a:lnTo>
                <a:lnTo>
                  <a:pt x="1295400" y="71374"/>
                </a:lnTo>
                <a:lnTo>
                  <a:pt x="1295400" y="643001"/>
                </a:lnTo>
                <a:lnTo>
                  <a:pt x="1289784" y="670762"/>
                </a:lnTo>
                <a:lnTo>
                  <a:pt x="1274476" y="693451"/>
                </a:lnTo>
                <a:lnTo>
                  <a:pt x="1251787" y="708759"/>
                </a:lnTo>
                <a:lnTo>
                  <a:pt x="1224026" y="714375"/>
                </a:lnTo>
                <a:lnTo>
                  <a:pt x="71374" y="714375"/>
                </a:lnTo>
                <a:lnTo>
                  <a:pt x="43612" y="708759"/>
                </a:lnTo>
                <a:lnTo>
                  <a:pt x="20923" y="693451"/>
                </a:lnTo>
                <a:lnTo>
                  <a:pt x="5615" y="670762"/>
                </a:lnTo>
                <a:lnTo>
                  <a:pt x="0" y="643001"/>
                </a:lnTo>
                <a:lnTo>
                  <a:pt x="0" y="71374"/>
                </a:lnTo>
                <a:close/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64026" y="3891216"/>
            <a:ext cx="110871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Franklin Gothic Book"/>
                <a:cs typeface="Franklin Gothic Book"/>
              </a:rPr>
              <a:t>Complete</a:t>
            </a:r>
            <a:endParaRPr sz="21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00850" y="3400425"/>
            <a:ext cx="1304925" cy="723900"/>
          </a:xfrm>
          <a:custGeom>
            <a:avLst/>
            <a:gdLst/>
            <a:ahLst/>
            <a:cxnLst/>
            <a:rect l="l" t="t" r="r" b="b"/>
            <a:pathLst>
              <a:path w="1304925" h="723900">
                <a:moveTo>
                  <a:pt x="0" y="72389"/>
                </a:moveTo>
                <a:lnTo>
                  <a:pt x="5685" y="44201"/>
                </a:lnTo>
                <a:lnTo>
                  <a:pt x="21193" y="21193"/>
                </a:lnTo>
                <a:lnTo>
                  <a:pt x="44201" y="5685"/>
                </a:lnTo>
                <a:lnTo>
                  <a:pt x="72390" y="0"/>
                </a:lnTo>
                <a:lnTo>
                  <a:pt x="1232534" y="0"/>
                </a:lnTo>
                <a:lnTo>
                  <a:pt x="1260723" y="5685"/>
                </a:lnTo>
                <a:lnTo>
                  <a:pt x="1283731" y="21193"/>
                </a:lnTo>
                <a:lnTo>
                  <a:pt x="1299239" y="44201"/>
                </a:lnTo>
                <a:lnTo>
                  <a:pt x="1304925" y="72389"/>
                </a:lnTo>
                <a:lnTo>
                  <a:pt x="1304925" y="651510"/>
                </a:lnTo>
                <a:lnTo>
                  <a:pt x="1299239" y="679698"/>
                </a:lnTo>
                <a:lnTo>
                  <a:pt x="1283731" y="702706"/>
                </a:lnTo>
                <a:lnTo>
                  <a:pt x="1260723" y="718214"/>
                </a:lnTo>
                <a:lnTo>
                  <a:pt x="1232534" y="723900"/>
                </a:lnTo>
                <a:lnTo>
                  <a:pt x="72390" y="723900"/>
                </a:lnTo>
                <a:lnTo>
                  <a:pt x="44201" y="718214"/>
                </a:lnTo>
                <a:lnTo>
                  <a:pt x="21193" y="702706"/>
                </a:lnTo>
                <a:lnTo>
                  <a:pt x="5685" y="679698"/>
                </a:lnTo>
                <a:lnTo>
                  <a:pt x="0" y="651510"/>
                </a:lnTo>
                <a:lnTo>
                  <a:pt x="0" y="72389"/>
                </a:lnTo>
                <a:close/>
              </a:path>
            </a:pathLst>
          </a:custGeom>
          <a:ln w="222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71665" y="3603307"/>
            <a:ext cx="907415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latin typeface="Franklin Gothic Book"/>
                <a:cs typeface="Franklin Gothic Book"/>
              </a:rPr>
              <a:t>Concise</a:t>
            </a:r>
            <a:endParaRPr sz="2100">
              <a:latin typeface="Franklin Gothic Book"/>
              <a:cs typeface="Franklin Gothic Book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61167" y="4214177"/>
            <a:ext cx="3275965" cy="978535"/>
            <a:chOff x="4261167" y="4214177"/>
            <a:chExt cx="3275965" cy="978535"/>
          </a:xfrm>
        </p:grpSpPr>
        <p:sp>
          <p:nvSpPr>
            <p:cNvPr id="7" name="object 7"/>
            <p:cNvSpPr/>
            <p:nvPr/>
          </p:nvSpPr>
          <p:spPr>
            <a:xfrm>
              <a:off x="5629274" y="4638675"/>
              <a:ext cx="542925" cy="542925"/>
            </a:xfrm>
            <a:custGeom>
              <a:avLst/>
              <a:gdLst/>
              <a:ahLst/>
              <a:cxnLst/>
              <a:rect l="l" t="t" r="r" b="b"/>
              <a:pathLst>
                <a:path w="542925" h="542925">
                  <a:moveTo>
                    <a:pt x="271525" y="0"/>
                  </a:moveTo>
                  <a:lnTo>
                    <a:pt x="0" y="542925"/>
                  </a:lnTo>
                  <a:lnTo>
                    <a:pt x="542925" y="542925"/>
                  </a:lnTo>
                  <a:lnTo>
                    <a:pt x="2715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29274" y="4638675"/>
              <a:ext cx="542925" cy="542925"/>
            </a:xfrm>
            <a:custGeom>
              <a:avLst/>
              <a:gdLst/>
              <a:ahLst/>
              <a:cxnLst/>
              <a:rect l="l" t="t" r="r" b="b"/>
              <a:pathLst>
                <a:path w="542925" h="542925">
                  <a:moveTo>
                    <a:pt x="0" y="542925"/>
                  </a:moveTo>
                  <a:lnTo>
                    <a:pt x="271525" y="0"/>
                  </a:lnTo>
                  <a:lnTo>
                    <a:pt x="542925" y="542925"/>
                  </a:lnTo>
                  <a:lnTo>
                    <a:pt x="0" y="542925"/>
                  </a:lnTo>
                  <a:close/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72279" y="4225290"/>
              <a:ext cx="3253740" cy="598805"/>
            </a:xfrm>
            <a:custGeom>
              <a:avLst/>
              <a:gdLst/>
              <a:ahLst/>
              <a:cxnLst/>
              <a:rect l="l" t="t" r="r" b="b"/>
              <a:pathLst>
                <a:path w="3253740" h="598804">
                  <a:moveTo>
                    <a:pt x="3227704" y="0"/>
                  </a:moveTo>
                  <a:lnTo>
                    <a:pt x="0" y="380619"/>
                  </a:lnTo>
                  <a:lnTo>
                    <a:pt x="25654" y="598678"/>
                  </a:lnTo>
                  <a:lnTo>
                    <a:pt x="3253486" y="218059"/>
                  </a:lnTo>
                  <a:lnTo>
                    <a:pt x="32277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72279" y="4225290"/>
              <a:ext cx="3253740" cy="598805"/>
            </a:xfrm>
            <a:custGeom>
              <a:avLst/>
              <a:gdLst/>
              <a:ahLst/>
              <a:cxnLst/>
              <a:rect l="l" t="t" r="r" b="b"/>
              <a:pathLst>
                <a:path w="3253740" h="598804">
                  <a:moveTo>
                    <a:pt x="0" y="380619"/>
                  </a:moveTo>
                  <a:lnTo>
                    <a:pt x="3227704" y="0"/>
                  </a:lnTo>
                  <a:lnTo>
                    <a:pt x="3253486" y="218059"/>
                  </a:lnTo>
                  <a:lnTo>
                    <a:pt x="25654" y="598678"/>
                  </a:lnTo>
                  <a:lnTo>
                    <a:pt x="0" y="380619"/>
                  </a:lnTo>
                  <a:close/>
                </a:path>
              </a:pathLst>
            </a:custGeom>
            <a:ln w="222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85457" y="763968"/>
            <a:ext cx="11221085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HOW</a:t>
            </a:r>
            <a:r>
              <a:rPr sz="3600" b="1" spc="-7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DO</a:t>
            </a:r>
            <a:r>
              <a:rPr sz="3600" b="1" spc="-6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WE</a:t>
            </a:r>
            <a:r>
              <a:rPr sz="3600" b="1" spc="-10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ASSESS</a:t>
            </a:r>
            <a:r>
              <a:rPr sz="3600" b="1" spc="-6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THE</a:t>
            </a:r>
            <a:r>
              <a:rPr sz="3600" b="1" spc="-3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HEALTH</a:t>
            </a:r>
            <a:r>
              <a:rPr sz="3600" b="1" spc="5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OF</a:t>
            </a:r>
            <a:r>
              <a:rPr sz="3600" b="1" spc="-12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A</a:t>
            </a:r>
            <a:r>
              <a:rPr sz="3600" b="1" spc="-9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spc="-40" dirty="0">
                <a:solidFill>
                  <a:srgbClr val="404040"/>
                </a:solidFill>
                <a:latin typeface="Franklin Gothic Demi"/>
                <a:cs typeface="Franklin Gothic Demi"/>
              </a:rPr>
              <a:t>MULTI </a:t>
            </a:r>
            <a:r>
              <a:rPr sz="3600" b="1" spc="-25" dirty="0">
                <a:solidFill>
                  <a:srgbClr val="404040"/>
                </a:solidFill>
                <a:latin typeface="Franklin Gothic Demi"/>
                <a:cs typeface="Franklin Gothic Demi"/>
              </a:rPr>
              <a:t>TRILLION-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DOLLAR</a:t>
            </a:r>
            <a:r>
              <a:rPr sz="3600" b="1" spc="-3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lang="en-US" sz="3600" b="1" spc="-35" dirty="0">
                <a:solidFill>
                  <a:srgbClr val="404040"/>
                </a:solidFill>
                <a:latin typeface="Franklin Gothic Demi"/>
                <a:cs typeface="Franklin Gothic Demi"/>
              </a:rPr>
              <a:t>ECONOMY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IN</a:t>
            </a:r>
            <a:r>
              <a:rPr sz="3600" b="1" spc="-5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A</a:t>
            </a:r>
            <a:r>
              <a:rPr sz="3600" b="1" spc="-6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MANNER</a:t>
            </a:r>
            <a:r>
              <a:rPr sz="3600" b="1" spc="-3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THAT</a:t>
            </a:r>
            <a:r>
              <a:rPr sz="3600" b="1" spc="-25" dirty="0">
                <a:solidFill>
                  <a:srgbClr val="404040"/>
                </a:solidFill>
                <a:latin typeface="Franklin Gothic Demi"/>
                <a:cs typeface="Franklin Gothic Demi"/>
              </a:rPr>
              <a:t> IS </a:t>
            </a:r>
            <a:r>
              <a:rPr sz="3600" b="1" dirty="0">
                <a:solidFill>
                  <a:srgbClr val="FF0000"/>
                </a:solidFill>
                <a:latin typeface="Franklin Gothic Demi"/>
                <a:cs typeface="Franklin Gothic Demi"/>
              </a:rPr>
              <a:t>COMPLETE</a:t>
            </a:r>
            <a:r>
              <a:rPr sz="3600" b="1" spc="-40" dirty="0">
                <a:solidFill>
                  <a:srgbClr val="FF0000"/>
                </a:solidFill>
                <a:latin typeface="Franklin Gothic Demi"/>
                <a:cs typeface="Franklin Gothic Demi"/>
              </a:rPr>
              <a:t> </a:t>
            </a:r>
            <a:r>
              <a:rPr sz="3600"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YET</a:t>
            </a:r>
            <a:r>
              <a:rPr sz="3600" b="1" spc="-6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sz="3600" b="1" spc="-10" dirty="0">
                <a:solidFill>
                  <a:srgbClr val="FF0000"/>
                </a:solidFill>
                <a:latin typeface="Franklin Gothic Demi"/>
                <a:cs typeface="Franklin Gothic Demi"/>
              </a:rPr>
              <a:t>CONCISE</a:t>
            </a:r>
            <a:r>
              <a:rPr sz="3600" b="1" spc="-10" dirty="0">
                <a:solidFill>
                  <a:srgbClr val="404040"/>
                </a:solidFill>
                <a:latin typeface="Franklin Gothic Demi"/>
                <a:cs typeface="Franklin Gothic Demi"/>
              </a:rPr>
              <a:t>?</a:t>
            </a:r>
            <a:endParaRPr sz="3600" dirty="0">
              <a:latin typeface="Franklin Gothic Demi"/>
              <a:cs typeface="Franklin Gothic Demi"/>
            </a:endParaRP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B257E9C6-0650-EA35-DC25-1A968FCB6BE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65A1D73-8CB9-6510-D7A0-F94B54331B0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130"/>
              </a:spcBef>
            </a:pP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THIS</a:t>
            </a:r>
            <a:r>
              <a:rPr b="1" spc="-65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404040"/>
                </a:solidFill>
                <a:latin typeface="Franklin Gothic Demi"/>
                <a:cs typeface="Franklin Gothic Demi"/>
              </a:rPr>
              <a:t>IS</a:t>
            </a:r>
            <a:r>
              <a:rPr b="1" spc="10" dirty="0">
                <a:solidFill>
                  <a:srgbClr val="404040"/>
                </a:solidFill>
                <a:latin typeface="Franklin Gothic Demi"/>
                <a:cs typeface="Franklin Gothic Demi"/>
              </a:rPr>
              <a:t> </a:t>
            </a:r>
            <a:r>
              <a:rPr b="1" dirty="0">
                <a:solidFill>
                  <a:srgbClr val="FF0000"/>
                </a:solidFill>
                <a:latin typeface="Franklin Gothic Demi"/>
                <a:cs typeface="Franklin Gothic Demi"/>
              </a:rPr>
              <a:t>NOT</a:t>
            </a:r>
            <a:r>
              <a:rPr b="1" spc="-65" dirty="0">
                <a:solidFill>
                  <a:srgbClr val="FF0000"/>
                </a:solidFill>
                <a:latin typeface="Franklin Gothic Demi"/>
                <a:cs typeface="Franklin Gothic Demi"/>
              </a:rPr>
              <a:t> </a:t>
            </a:r>
            <a:r>
              <a:rPr b="1" spc="-20" dirty="0">
                <a:solidFill>
                  <a:srgbClr val="404040"/>
                </a:solidFill>
                <a:latin typeface="Franklin Gothic Demi"/>
                <a:cs typeface="Franklin Gothic Demi"/>
              </a:rPr>
              <a:t>EASY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63062-4552-E992-1E30-9CEB2847FFA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E9981-54AC-09F5-8276-15DFDF7DE6E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DB70B-3209-5FE3-7C16-7245A4F9A434}"/>
              </a:ext>
            </a:extLst>
          </p:cNvPr>
          <p:cNvSpPr txBox="1"/>
          <p:nvPr/>
        </p:nvSpPr>
        <p:spPr>
          <a:xfrm>
            <a:off x="685799" y="1630442"/>
            <a:ext cx="112210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All Macro Data is WRONG (to a degree)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data is often revised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Yet even the final observations are merely proxies of the truth</a:t>
            </a:r>
          </a:p>
          <a:p>
            <a:endParaRPr lang="en-US" sz="320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24F41A-33D1-749A-2E3F-34A26002FBE4}"/>
              </a:ext>
            </a:extLst>
          </p:cNvPr>
          <p:cNvSpPr txBox="1"/>
          <p:nvPr/>
        </p:nvSpPr>
        <p:spPr>
          <a:xfrm>
            <a:off x="685800" y="4267200"/>
            <a:ext cx="11020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n-lt"/>
              </a:rPr>
              <a:t>We don’t see the economy in real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The data we observe is released with, potentially long, lags</a:t>
            </a:r>
          </a:p>
        </p:txBody>
      </p:sp>
    </p:spTree>
    <p:extLst>
      <p:ext uri="{BB962C8B-B14F-4D97-AF65-F5344CB8AC3E}">
        <p14:creationId xmlns:p14="http://schemas.microsoft.com/office/powerpoint/2010/main" val="340947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25042" y="1604010"/>
            <a:ext cx="5238115" cy="4644390"/>
          </a:xfrm>
          <a:custGeom>
            <a:avLst/>
            <a:gdLst/>
            <a:ahLst/>
            <a:cxnLst/>
            <a:rect l="l" t="t" r="r" b="b"/>
            <a:pathLst>
              <a:path w="5238115" h="4644390">
                <a:moveTo>
                  <a:pt x="4280535" y="0"/>
                </a:moveTo>
                <a:lnTo>
                  <a:pt x="0" y="211074"/>
                </a:lnTo>
                <a:lnTo>
                  <a:pt x="218617" y="4643869"/>
                </a:lnTo>
                <a:lnTo>
                  <a:pt x="5237988" y="4396320"/>
                </a:lnTo>
                <a:lnTo>
                  <a:pt x="5055870" y="702310"/>
                </a:lnTo>
                <a:lnTo>
                  <a:pt x="4280535" y="0"/>
                </a:lnTo>
                <a:close/>
              </a:path>
            </a:pathLst>
          </a:custGeom>
          <a:solidFill>
            <a:srgbClr val="2F52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130"/>
              </a:spcBef>
            </a:pPr>
            <a:r>
              <a:rPr spc="-10" dirty="0"/>
              <a:t>RECOMMENDATIONS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64C3D0EB-8538-ADD7-9502-14D9A1C69C6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</a:t>
            </a:r>
            <a:r>
              <a:rPr lang="en-US">
                <a:solidFill>
                  <a:srgbClr val="666666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https:/www.linkedin.com/in/mike-aguilar-econ</a:t>
            </a:r>
            <a:endParaRPr lang="en-US" dirty="0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2DA350AB-5CA5-1B04-6F8C-8B1203D4FD4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  <p:sp>
        <p:nvSpPr>
          <p:cNvPr id="5" name="object 5"/>
          <p:cNvSpPr/>
          <p:nvPr/>
        </p:nvSpPr>
        <p:spPr>
          <a:xfrm>
            <a:off x="625042" y="1605467"/>
            <a:ext cx="5238115" cy="4644390"/>
          </a:xfrm>
          <a:custGeom>
            <a:avLst/>
            <a:gdLst/>
            <a:ahLst/>
            <a:cxnLst/>
            <a:rect l="l" t="t" r="r" b="b"/>
            <a:pathLst>
              <a:path w="5238115" h="4644390">
                <a:moveTo>
                  <a:pt x="0" y="211074"/>
                </a:moveTo>
                <a:lnTo>
                  <a:pt x="4280535" y="0"/>
                </a:lnTo>
                <a:lnTo>
                  <a:pt x="5055870" y="702310"/>
                </a:lnTo>
                <a:lnTo>
                  <a:pt x="5237988" y="4396320"/>
                </a:lnTo>
                <a:lnTo>
                  <a:pt x="218617" y="4643869"/>
                </a:lnTo>
                <a:lnTo>
                  <a:pt x="0" y="211074"/>
                </a:lnTo>
                <a:close/>
              </a:path>
            </a:pathLst>
          </a:custGeom>
          <a:ln w="22225">
            <a:solidFill>
              <a:srgbClr val="117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42860" y="1870710"/>
            <a:ext cx="2301240" cy="339090"/>
          </a:xfrm>
          <a:custGeom>
            <a:avLst/>
            <a:gdLst/>
            <a:ahLst/>
            <a:cxnLst/>
            <a:rect l="l" t="t" r="r" b="b"/>
            <a:pathLst>
              <a:path w="2301240" h="339089">
                <a:moveTo>
                  <a:pt x="97867" y="129921"/>
                </a:moveTo>
                <a:lnTo>
                  <a:pt x="68414" y="129921"/>
                </a:lnTo>
                <a:lnTo>
                  <a:pt x="78096" y="337439"/>
                </a:lnTo>
                <a:lnTo>
                  <a:pt x="78155" y="338709"/>
                </a:lnTo>
                <a:lnTo>
                  <a:pt x="107543" y="337439"/>
                </a:lnTo>
                <a:lnTo>
                  <a:pt x="97867" y="129921"/>
                </a:lnTo>
                <a:close/>
              </a:path>
              <a:path w="2301240" h="339089">
                <a:moveTo>
                  <a:pt x="163982" y="99568"/>
                </a:moveTo>
                <a:lnTo>
                  <a:pt x="0" y="107315"/>
                </a:lnTo>
                <a:lnTo>
                  <a:pt x="1193" y="133096"/>
                </a:lnTo>
                <a:lnTo>
                  <a:pt x="68414" y="129921"/>
                </a:lnTo>
                <a:lnTo>
                  <a:pt x="97867" y="129921"/>
                </a:lnTo>
                <a:lnTo>
                  <a:pt x="97802" y="128524"/>
                </a:lnTo>
                <a:lnTo>
                  <a:pt x="165188" y="125349"/>
                </a:lnTo>
                <a:lnTo>
                  <a:pt x="163982" y="99568"/>
                </a:lnTo>
                <a:close/>
              </a:path>
              <a:path w="2301240" h="339089">
                <a:moveTo>
                  <a:pt x="289521" y="93726"/>
                </a:moveTo>
                <a:lnTo>
                  <a:pt x="197040" y="98044"/>
                </a:lnTo>
                <a:lnTo>
                  <a:pt x="207928" y="331470"/>
                </a:lnTo>
                <a:lnTo>
                  <a:pt x="207987" y="332740"/>
                </a:lnTo>
                <a:lnTo>
                  <a:pt x="235496" y="331470"/>
                </a:lnTo>
                <a:lnTo>
                  <a:pt x="230746" y="229870"/>
                </a:lnTo>
                <a:lnTo>
                  <a:pt x="297980" y="226695"/>
                </a:lnTo>
                <a:lnTo>
                  <a:pt x="329676" y="226695"/>
                </a:lnTo>
                <a:lnTo>
                  <a:pt x="325653" y="218313"/>
                </a:lnTo>
                <a:lnTo>
                  <a:pt x="336299" y="213528"/>
                </a:lnTo>
                <a:lnTo>
                  <a:pt x="345241" y="207565"/>
                </a:lnTo>
                <a:lnTo>
                  <a:pt x="346836" y="205994"/>
                </a:lnTo>
                <a:lnTo>
                  <a:pt x="229641" y="205994"/>
                </a:lnTo>
                <a:lnTo>
                  <a:pt x="225832" y="124204"/>
                </a:lnTo>
                <a:lnTo>
                  <a:pt x="225755" y="122555"/>
                </a:lnTo>
                <a:lnTo>
                  <a:pt x="290728" y="119507"/>
                </a:lnTo>
                <a:lnTo>
                  <a:pt x="352752" y="119507"/>
                </a:lnTo>
                <a:lnTo>
                  <a:pt x="346316" y="111760"/>
                </a:lnTo>
                <a:lnTo>
                  <a:pt x="335559" y="103209"/>
                </a:lnTo>
                <a:lnTo>
                  <a:pt x="322519" y="97361"/>
                </a:lnTo>
                <a:lnTo>
                  <a:pt x="307179" y="94204"/>
                </a:lnTo>
                <a:lnTo>
                  <a:pt x="289521" y="93726"/>
                </a:lnTo>
                <a:close/>
              </a:path>
              <a:path w="2301240" h="339089">
                <a:moveTo>
                  <a:pt x="329676" y="226695"/>
                </a:moveTo>
                <a:lnTo>
                  <a:pt x="297980" y="226695"/>
                </a:lnTo>
                <a:lnTo>
                  <a:pt x="345935" y="326263"/>
                </a:lnTo>
                <a:lnTo>
                  <a:pt x="376796" y="324866"/>
                </a:lnTo>
                <a:lnTo>
                  <a:pt x="329676" y="226695"/>
                </a:lnTo>
                <a:close/>
              </a:path>
              <a:path w="2301240" h="339089">
                <a:moveTo>
                  <a:pt x="352752" y="119507"/>
                </a:moveTo>
                <a:lnTo>
                  <a:pt x="290728" y="119507"/>
                </a:lnTo>
                <a:lnTo>
                  <a:pt x="299967" y="119770"/>
                </a:lnTo>
                <a:lnTo>
                  <a:pt x="308441" y="121332"/>
                </a:lnTo>
                <a:lnTo>
                  <a:pt x="335880" y="147953"/>
                </a:lnTo>
                <a:lnTo>
                  <a:pt x="337045" y="156718"/>
                </a:lnTo>
                <a:lnTo>
                  <a:pt x="336757" y="165111"/>
                </a:lnTo>
                <a:lnTo>
                  <a:pt x="312019" y="198881"/>
                </a:lnTo>
                <a:lnTo>
                  <a:pt x="229641" y="205994"/>
                </a:lnTo>
                <a:lnTo>
                  <a:pt x="346836" y="205994"/>
                </a:lnTo>
                <a:lnTo>
                  <a:pt x="366182" y="165645"/>
                </a:lnTo>
                <a:lnTo>
                  <a:pt x="366269" y="165111"/>
                </a:lnTo>
                <a:lnTo>
                  <a:pt x="366486" y="156718"/>
                </a:lnTo>
                <a:lnTo>
                  <a:pt x="366509" y="155829"/>
                </a:lnTo>
                <a:lnTo>
                  <a:pt x="364818" y="143924"/>
                </a:lnTo>
                <a:lnTo>
                  <a:pt x="360889" y="132603"/>
                </a:lnTo>
                <a:lnTo>
                  <a:pt x="354722" y="121878"/>
                </a:lnTo>
                <a:lnTo>
                  <a:pt x="352752" y="119507"/>
                </a:lnTo>
                <a:close/>
              </a:path>
              <a:path w="2301240" h="339089">
                <a:moveTo>
                  <a:pt x="497192" y="84074"/>
                </a:moveTo>
                <a:lnTo>
                  <a:pt x="463918" y="85598"/>
                </a:lnTo>
                <a:lnTo>
                  <a:pt x="398640" y="323850"/>
                </a:lnTo>
                <a:lnTo>
                  <a:pt x="423151" y="322707"/>
                </a:lnTo>
                <a:lnTo>
                  <a:pt x="440931" y="253111"/>
                </a:lnTo>
                <a:lnTo>
                  <a:pt x="528053" y="249047"/>
                </a:lnTo>
                <a:lnTo>
                  <a:pt x="559771" y="249047"/>
                </a:lnTo>
                <a:lnTo>
                  <a:pt x="552834" y="230759"/>
                </a:lnTo>
                <a:lnTo>
                  <a:pt x="448043" y="230759"/>
                </a:lnTo>
                <a:lnTo>
                  <a:pt x="479158" y="116205"/>
                </a:lnTo>
                <a:lnTo>
                  <a:pt x="509380" y="116205"/>
                </a:lnTo>
                <a:lnTo>
                  <a:pt x="497192" y="84074"/>
                </a:lnTo>
                <a:close/>
              </a:path>
              <a:path w="2301240" h="339089">
                <a:moveTo>
                  <a:pt x="559771" y="249047"/>
                </a:moveTo>
                <a:lnTo>
                  <a:pt x="528053" y="249047"/>
                </a:lnTo>
                <a:lnTo>
                  <a:pt x="554850" y="316484"/>
                </a:lnTo>
                <a:lnTo>
                  <a:pt x="584822" y="315087"/>
                </a:lnTo>
                <a:lnTo>
                  <a:pt x="559771" y="249047"/>
                </a:lnTo>
                <a:close/>
              </a:path>
              <a:path w="2301240" h="339089">
                <a:moveTo>
                  <a:pt x="509380" y="116205"/>
                </a:moveTo>
                <a:lnTo>
                  <a:pt x="479158" y="116205"/>
                </a:lnTo>
                <a:lnTo>
                  <a:pt x="520687" y="227330"/>
                </a:lnTo>
                <a:lnTo>
                  <a:pt x="448043" y="230759"/>
                </a:lnTo>
                <a:lnTo>
                  <a:pt x="552834" y="230759"/>
                </a:lnTo>
                <a:lnTo>
                  <a:pt x="509380" y="116205"/>
                </a:lnTo>
                <a:close/>
              </a:path>
              <a:path w="2301240" h="339089">
                <a:moveTo>
                  <a:pt x="679056" y="70739"/>
                </a:moveTo>
                <a:lnTo>
                  <a:pt x="639479" y="80835"/>
                </a:lnTo>
                <a:lnTo>
                  <a:pt x="609714" y="106934"/>
                </a:lnTo>
                <a:lnTo>
                  <a:pt x="591616" y="146065"/>
                </a:lnTo>
                <a:lnTo>
                  <a:pt x="587235" y="195199"/>
                </a:lnTo>
                <a:lnTo>
                  <a:pt x="589999" y="220297"/>
                </a:lnTo>
                <a:lnTo>
                  <a:pt x="604719" y="263921"/>
                </a:lnTo>
                <a:lnTo>
                  <a:pt x="631320" y="297495"/>
                </a:lnTo>
                <a:lnTo>
                  <a:pt x="667134" y="313826"/>
                </a:lnTo>
                <a:lnTo>
                  <a:pt x="688327" y="315087"/>
                </a:lnTo>
                <a:lnTo>
                  <a:pt x="718900" y="308828"/>
                </a:lnTo>
                <a:lnTo>
                  <a:pt x="742984" y="293116"/>
                </a:lnTo>
                <a:lnTo>
                  <a:pt x="745027" y="290195"/>
                </a:lnTo>
                <a:lnTo>
                  <a:pt x="687819" y="290195"/>
                </a:lnTo>
                <a:lnTo>
                  <a:pt x="673984" y="289196"/>
                </a:lnTo>
                <a:lnTo>
                  <a:pt x="640194" y="266319"/>
                </a:lnTo>
                <a:lnTo>
                  <a:pt x="621441" y="218348"/>
                </a:lnTo>
                <a:lnTo>
                  <a:pt x="619366" y="197866"/>
                </a:lnTo>
                <a:lnTo>
                  <a:pt x="619437" y="175601"/>
                </a:lnTo>
                <a:lnTo>
                  <a:pt x="633082" y="123952"/>
                </a:lnTo>
                <a:lnTo>
                  <a:pt x="665497" y="98020"/>
                </a:lnTo>
                <a:lnTo>
                  <a:pt x="680072" y="95758"/>
                </a:lnTo>
                <a:lnTo>
                  <a:pt x="741545" y="95758"/>
                </a:lnTo>
                <a:lnTo>
                  <a:pt x="734190" y="87106"/>
                </a:lnTo>
                <a:lnTo>
                  <a:pt x="709367" y="74070"/>
                </a:lnTo>
                <a:lnTo>
                  <a:pt x="679056" y="70739"/>
                </a:lnTo>
                <a:close/>
              </a:path>
              <a:path w="2301240" h="339089">
                <a:moveTo>
                  <a:pt x="744588" y="228600"/>
                </a:moveTo>
                <a:lnTo>
                  <a:pt x="736539" y="254744"/>
                </a:lnTo>
                <a:lnTo>
                  <a:pt x="724395" y="273732"/>
                </a:lnTo>
                <a:lnTo>
                  <a:pt x="708155" y="285553"/>
                </a:lnTo>
                <a:lnTo>
                  <a:pt x="687819" y="290195"/>
                </a:lnTo>
                <a:lnTo>
                  <a:pt x="745027" y="290195"/>
                </a:lnTo>
                <a:lnTo>
                  <a:pt x="760568" y="267973"/>
                </a:lnTo>
                <a:lnTo>
                  <a:pt x="771639" y="233426"/>
                </a:lnTo>
                <a:lnTo>
                  <a:pt x="744588" y="228600"/>
                </a:lnTo>
                <a:close/>
              </a:path>
              <a:path w="2301240" h="339089">
                <a:moveTo>
                  <a:pt x="741545" y="95758"/>
                </a:moveTo>
                <a:lnTo>
                  <a:pt x="680072" y="95758"/>
                </a:lnTo>
                <a:lnTo>
                  <a:pt x="699600" y="98305"/>
                </a:lnTo>
                <a:lnTo>
                  <a:pt x="716092" y="108045"/>
                </a:lnTo>
                <a:lnTo>
                  <a:pt x="729560" y="124975"/>
                </a:lnTo>
                <a:lnTo>
                  <a:pt x="740016" y="149098"/>
                </a:lnTo>
                <a:lnTo>
                  <a:pt x="767321" y="142240"/>
                </a:lnTo>
                <a:lnTo>
                  <a:pt x="753512" y="109833"/>
                </a:lnTo>
                <a:lnTo>
                  <a:pt x="741545" y="95758"/>
                </a:lnTo>
                <a:close/>
              </a:path>
              <a:path w="2301240" h="339089">
                <a:moveTo>
                  <a:pt x="825868" y="68707"/>
                </a:moveTo>
                <a:lnTo>
                  <a:pt x="796404" y="70104"/>
                </a:lnTo>
                <a:lnTo>
                  <a:pt x="807387" y="303403"/>
                </a:lnTo>
                <a:lnTo>
                  <a:pt x="807453" y="304800"/>
                </a:lnTo>
                <a:lnTo>
                  <a:pt x="836790" y="303403"/>
                </a:lnTo>
                <a:lnTo>
                  <a:pt x="833869" y="240792"/>
                </a:lnTo>
                <a:lnTo>
                  <a:pt x="860085" y="204851"/>
                </a:lnTo>
                <a:lnTo>
                  <a:pt x="832218" y="204851"/>
                </a:lnTo>
                <a:lnTo>
                  <a:pt x="825933" y="70104"/>
                </a:lnTo>
                <a:lnTo>
                  <a:pt x="825868" y="68707"/>
                </a:lnTo>
                <a:close/>
              </a:path>
              <a:path w="2301240" h="339089">
                <a:moveTo>
                  <a:pt x="918309" y="171323"/>
                </a:moveTo>
                <a:lnTo>
                  <a:pt x="884542" y="171323"/>
                </a:lnTo>
                <a:lnTo>
                  <a:pt x="960742" y="297561"/>
                </a:lnTo>
                <a:lnTo>
                  <a:pt x="992873" y="296164"/>
                </a:lnTo>
                <a:lnTo>
                  <a:pt x="918309" y="171323"/>
                </a:lnTo>
                <a:close/>
              </a:path>
              <a:path w="2301240" h="339089">
                <a:moveTo>
                  <a:pt x="963790" y="62357"/>
                </a:moveTo>
                <a:lnTo>
                  <a:pt x="932040" y="63754"/>
                </a:lnTo>
                <a:lnTo>
                  <a:pt x="832218" y="204851"/>
                </a:lnTo>
                <a:lnTo>
                  <a:pt x="860085" y="204851"/>
                </a:lnTo>
                <a:lnTo>
                  <a:pt x="884542" y="171323"/>
                </a:lnTo>
                <a:lnTo>
                  <a:pt x="918309" y="171323"/>
                </a:lnTo>
                <a:lnTo>
                  <a:pt x="903973" y="147320"/>
                </a:lnTo>
                <a:lnTo>
                  <a:pt x="963790" y="62357"/>
                </a:lnTo>
                <a:close/>
              </a:path>
              <a:path w="2301240" h="339089">
                <a:moveTo>
                  <a:pt x="1127747" y="54610"/>
                </a:moveTo>
                <a:lnTo>
                  <a:pt x="1097267" y="56134"/>
                </a:lnTo>
                <a:lnTo>
                  <a:pt x="1167752" y="287909"/>
                </a:lnTo>
                <a:lnTo>
                  <a:pt x="1197978" y="286512"/>
                </a:lnTo>
                <a:lnTo>
                  <a:pt x="1207275" y="242570"/>
                </a:lnTo>
                <a:lnTo>
                  <a:pt x="1183627" y="242570"/>
                </a:lnTo>
                <a:lnTo>
                  <a:pt x="1127747" y="54610"/>
                </a:lnTo>
                <a:close/>
              </a:path>
              <a:path w="2301240" h="339089">
                <a:moveTo>
                  <a:pt x="1266158" y="102235"/>
                </a:moveTo>
                <a:lnTo>
                  <a:pt x="1236967" y="102235"/>
                </a:lnTo>
                <a:lnTo>
                  <a:pt x="1296657" y="281940"/>
                </a:lnTo>
                <a:lnTo>
                  <a:pt x="1326121" y="280543"/>
                </a:lnTo>
                <a:lnTo>
                  <a:pt x="1334566" y="236601"/>
                </a:lnTo>
                <a:lnTo>
                  <a:pt x="1311008" y="236601"/>
                </a:lnTo>
                <a:lnTo>
                  <a:pt x="1266158" y="102235"/>
                </a:lnTo>
                <a:close/>
              </a:path>
              <a:path w="2301240" h="339089">
                <a:moveTo>
                  <a:pt x="1248397" y="49022"/>
                </a:moveTo>
                <a:lnTo>
                  <a:pt x="1224521" y="50165"/>
                </a:lnTo>
                <a:lnTo>
                  <a:pt x="1183627" y="242570"/>
                </a:lnTo>
                <a:lnTo>
                  <a:pt x="1207275" y="242570"/>
                </a:lnTo>
                <a:lnTo>
                  <a:pt x="1236967" y="102235"/>
                </a:lnTo>
                <a:lnTo>
                  <a:pt x="1266158" y="102235"/>
                </a:lnTo>
                <a:lnTo>
                  <a:pt x="1248397" y="49022"/>
                </a:lnTo>
                <a:close/>
              </a:path>
              <a:path w="2301240" h="339089">
                <a:moveTo>
                  <a:pt x="1371714" y="43307"/>
                </a:moveTo>
                <a:lnTo>
                  <a:pt x="1345806" y="44450"/>
                </a:lnTo>
                <a:lnTo>
                  <a:pt x="1311008" y="236601"/>
                </a:lnTo>
                <a:lnTo>
                  <a:pt x="1334566" y="236601"/>
                </a:lnTo>
                <a:lnTo>
                  <a:pt x="1371714" y="43307"/>
                </a:lnTo>
                <a:close/>
              </a:path>
              <a:path w="2301240" h="339089">
                <a:moveTo>
                  <a:pt x="1553959" y="34798"/>
                </a:moveTo>
                <a:lnTo>
                  <a:pt x="1405369" y="41656"/>
                </a:lnTo>
                <a:lnTo>
                  <a:pt x="1416291" y="276352"/>
                </a:lnTo>
                <a:lnTo>
                  <a:pt x="1568183" y="269240"/>
                </a:lnTo>
                <a:lnTo>
                  <a:pt x="1567194" y="249174"/>
                </a:lnTo>
                <a:lnTo>
                  <a:pt x="1444485" y="249174"/>
                </a:lnTo>
                <a:lnTo>
                  <a:pt x="1440548" y="164592"/>
                </a:lnTo>
                <a:lnTo>
                  <a:pt x="1535163" y="160274"/>
                </a:lnTo>
                <a:lnTo>
                  <a:pt x="1534231" y="140716"/>
                </a:lnTo>
                <a:lnTo>
                  <a:pt x="1439532" y="140716"/>
                </a:lnTo>
                <a:lnTo>
                  <a:pt x="1435976" y="66167"/>
                </a:lnTo>
                <a:lnTo>
                  <a:pt x="1555102" y="60579"/>
                </a:lnTo>
                <a:lnTo>
                  <a:pt x="1553959" y="34798"/>
                </a:lnTo>
                <a:close/>
              </a:path>
              <a:path w="2301240" h="339089">
                <a:moveTo>
                  <a:pt x="1566913" y="243459"/>
                </a:moveTo>
                <a:lnTo>
                  <a:pt x="1444485" y="249174"/>
                </a:lnTo>
                <a:lnTo>
                  <a:pt x="1567194" y="249174"/>
                </a:lnTo>
                <a:lnTo>
                  <a:pt x="1566913" y="243459"/>
                </a:lnTo>
                <a:close/>
              </a:path>
              <a:path w="2301240" h="339089">
                <a:moveTo>
                  <a:pt x="1534020" y="136271"/>
                </a:moveTo>
                <a:lnTo>
                  <a:pt x="1439532" y="140716"/>
                </a:lnTo>
                <a:lnTo>
                  <a:pt x="1534231" y="140716"/>
                </a:lnTo>
                <a:lnTo>
                  <a:pt x="1534020" y="136271"/>
                </a:lnTo>
                <a:close/>
              </a:path>
              <a:path w="2301240" h="339089">
                <a:moveTo>
                  <a:pt x="1744205" y="25908"/>
                </a:moveTo>
                <a:lnTo>
                  <a:pt x="1595742" y="32893"/>
                </a:lnTo>
                <a:lnTo>
                  <a:pt x="1606664" y="267462"/>
                </a:lnTo>
                <a:lnTo>
                  <a:pt x="1758429" y="260350"/>
                </a:lnTo>
                <a:lnTo>
                  <a:pt x="1757539" y="240284"/>
                </a:lnTo>
                <a:lnTo>
                  <a:pt x="1634858" y="240284"/>
                </a:lnTo>
                <a:lnTo>
                  <a:pt x="1630921" y="155702"/>
                </a:lnTo>
                <a:lnTo>
                  <a:pt x="1725409" y="151384"/>
                </a:lnTo>
                <a:lnTo>
                  <a:pt x="1724473" y="131826"/>
                </a:lnTo>
                <a:lnTo>
                  <a:pt x="1629778" y="131826"/>
                </a:lnTo>
                <a:lnTo>
                  <a:pt x="1626349" y="57277"/>
                </a:lnTo>
                <a:lnTo>
                  <a:pt x="1745475" y="51689"/>
                </a:lnTo>
                <a:lnTo>
                  <a:pt x="1744205" y="25908"/>
                </a:lnTo>
                <a:close/>
              </a:path>
              <a:path w="2301240" h="339089">
                <a:moveTo>
                  <a:pt x="1757286" y="234569"/>
                </a:moveTo>
                <a:lnTo>
                  <a:pt x="1634858" y="240284"/>
                </a:lnTo>
                <a:lnTo>
                  <a:pt x="1757539" y="240284"/>
                </a:lnTo>
                <a:lnTo>
                  <a:pt x="1757286" y="234569"/>
                </a:lnTo>
                <a:close/>
              </a:path>
              <a:path w="2301240" h="339089">
                <a:moveTo>
                  <a:pt x="1724266" y="127508"/>
                </a:moveTo>
                <a:lnTo>
                  <a:pt x="1629778" y="131826"/>
                </a:lnTo>
                <a:lnTo>
                  <a:pt x="1724473" y="131826"/>
                </a:lnTo>
                <a:lnTo>
                  <a:pt x="1724266" y="127508"/>
                </a:lnTo>
                <a:close/>
              </a:path>
              <a:path w="2301240" h="339089">
                <a:moveTo>
                  <a:pt x="1815325" y="22606"/>
                </a:moveTo>
                <a:lnTo>
                  <a:pt x="1785988" y="24003"/>
                </a:lnTo>
                <a:lnTo>
                  <a:pt x="1796845" y="257175"/>
                </a:lnTo>
                <a:lnTo>
                  <a:pt x="1796910" y="258572"/>
                </a:lnTo>
                <a:lnTo>
                  <a:pt x="1826374" y="257175"/>
                </a:lnTo>
                <a:lnTo>
                  <a:pt x="1823453" y="194691"/>
                </a:lnTo>
                <a:lnTo>
                  <a:pt x="1849648" y="158623"/>
                </a:lnTo>
                <a:lnTo>
                  <a:pt x="1821675" y="158623"/>
                </a:lnTo>
                <a:lnTo>
                  <a:pt x="1815390" y="24003"/>
                </a:lnTo>
                <a:lnTo>
                  <a:pt x="1815325" y="22606"/>
                </a:lnTo>
                <a:close/>
              </a:path>
              <a:path w="2301240" h="339089">
                <a:moveTo>
                  <a:pt x="1907829" y="125095"/>
                </a:moveTo>
                <a:lnTo>
                  <a:pt x="1873999" y="125095"/>
                </a:lnTo>
                <a:lnTo>
                  <a:pt x="1950326" y="251460"/>
                </a:lnTo>
                <a:lnTo>
                  <a:pt x="1982457" y="249936"/>
                </a:lnTo>
                <a:lnTo>
                  <a:pt x="1907829" y="125095"/>
                </a:lnTo>
                <a:close/>
              </a:path>
              <a:path w="2301240" h="339089">
                <a:moveTo>
                  <a:pt x="1953247" y="16129"/>
                </a:moveTo>
                <a:lnTo>
                  <a:pt x="1921624" y="17653"/>
                </a:lnTo>
                <a:lnTo>
                  <a:pt x="1821675" y="158623"/>
                </a:lnTo>
                <a:lnTo>
                  <a:pt x="1849648" y="158623"/>
                </a:lnTo>
                <a:lnTo>
                  <a:pt x="1873999" y="125095"/>
                </a:lnTo>
                <a:lnTo>
                  <a:pt x="1907829" y="125095"/>
                </a:lnTo>
                <a:lnTo>
                  <a:pt x="1893557" y="101219"/>
                </a:lnTo>
                <a:lnTo>
                  <a:pt x="1953247" y="16129"/>
                </a:lnTo>
                <a:close/>
              </a:path>
              <a:path w="2301240" h="339089">
                <a:moveTo>
                  <a:pt x="2034908" y="12319"/>
                </a:moveTo>
                <a:lnTo>
                  <a:pt x="2004809" y="13716"/>
                </a:lnTo>
                <a:lnTo>
                  <a:pt x="2015731" y="248412"/>
                </a:lnTo>
                <a:lnTo>
                  <a:pt x="2154288" y="241935"/>
                </a:lnTo>
                <a:lnTo>
                  <a:pt x="2153370" y="221234"/>
                </a:lnTo>
                <a:lnTo>
                  <a:pt x="2044687" y="221234"/>
                </a:lnTo>
                <a:lnTo>
                  <a:pt x="2034973" y="13716"/>
                </a:lnTo>
                <a:lnTo>
                  <a:pt x="2034908" y="12319"/>
                </a:lnTo>
                <a:close/>
              </a:path>
              <a:path w="2301240" h="339089">
                <a:moveTo>
                  <a:pt x="2149462" y="6985"/>
                </a:moveTo>
                <a:lnTo>
                  <a:pt x="2114664" y="8636"/>
                </a:lnTo>
                <a:lnTo>
                  <a:pt x="2199627" y="140970"/>
                </a:lnTo>
                <a:lnTo>
                  <a:pt x="2204134" y="238252"/>
                </a:lnTo>
                <a:lnTo>
                  <a:pt x="2204199" y="239649"/>
                </a:lnTo>
                <a:lnTo>
                  <a:pt x="2233663" y="238252"/>
                </a:lnTo>
                <a:lnTo>
                  <a:pt x="2229030" y="140970"/>
                </a:lnTo>
                <a:lnTo>
                  <a:pt x="2228964" y="139573"/>
                </a:lnTo>
                <a:lnTo>
                  <a:pt x="2243298" y="111887"/>
                </a:lnTo>
                <a:lnTo>
                  <a:pt x="2216772" y="111887"/>
                </a:lnTo>
                <a:lnTo>
                  <a:pt x="2149462" y="6985"/>
                </a:lnTo>
                <a:close/>
              </a:path>
              <a:path w="2301240" h="339089">
                <a:moveTo>
                  <a:pt x="2153145" y="216154"/>
                </a:moveTo>
                <a:lnTo>
                  <a:pt x="2044687" y="221234"/>
                </a:lnTo>
                <a:lnTo>
                  <a:pt x="2153370" y="221234"/>
                </a:lnTo>
                <a:lnTo>
                  <a:pt x="2153145" y="216154"/>
                </a:lnTo>
                <a:close/>
              </a:path>
              <a:path w="2301240" h="339089">
                <a:moveTo>
                  <a:pt x="2301227" y="0"/>
                </a:moveTo>
                <a:lnTo>
                  <a:pt x="2274430" y="1143"/>
                </a:lnTo>
                <a:lnTo>
                  <a:pt x="2216772" y="111887"/>
                </a:lnTo>
                <a:lnTo>
                  <a:pt x="2243298" y="111887"/>
                </a:lnTo>
                <a:lnTo>
                  <a:pt x="23012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93859A-4FC9-0C14-1F15-42A6F3BFCC80}"/>
              </a:ext>
            </a:extLst>
          </p:cNvPr>
          <p:cNvSpPr txBox="1"/>
          <p:nvPr/>
        </p:nvSpPr>
        <p:spPr>
          <a:xfrm>
            <a:off x="986357" y="2328254"/>
            <a:ext cx="42714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Give yourself a well defined task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Focus on marginal comparisons (week to week)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Act like a detective, compiling multiple pieces of evidence</a:t>
            </a:r>
          </a:p>
        </p:txBody>
      </p:sp>
    </p:spTree>
    <p:extLst>
      <p:ext uri="{BB962C8B-B14F-4D97-AF65-F5344CB8AC3E}">
        <p14:creationId xmlns:p14="http://schemas.microsoft.com/office/powerpoint/2010/main" val="412267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130"/>
              </a:spcBef>
            </a:pPr>
            <a:r>
              <a:rPr spc="-10" dirty="0"/>
              <a:t>RECOMMENDATIONS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00CA5C5-03B6-6175-2A98-E6E1F72A1B2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4E1FBEC-3828-D540-D905-223C4487E89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  <p:grpSp>
        <p:nvGrpSpPr>
          <p:cNvPr id="3" name="object 3"/>
          <p:cNvGrpSpPr/>
          <p:nvPr/>
        </p:nvGrpSpPr>
        <p:grpSpPr>
          <a:xfrm>
            <a:off x="3570287" y="1550987"/>
            <a:ext cx="5051425" cy="4460875"/>
            <a:chOff x="3570287" y="1550987"/>
            <a:chExt cx="5051425" cy="4460875"/>
          </a:xfrm>
        </p:grpSpPr>
        <p:sp>
          <p:nvSpPr>
            <p:cNvPr id="4" name="object 4"/>
            <p:cNvSpPr/>
            <p:nvPr/>
          </p:nvSpPr>
          <p:spPr>
            <a:xfrm>
              <a:off x="3581400" y="1562100"/>
              <a:ext cx="5029200" cy="4438650"/>
            </a:xfrm>
            <a:custGeom>
              <a:avLst/>
              <a:gdLst/>
              <a:ahLst/>
              <a:cxnLst/>
              <a:rect l="l" t="t" r="r" b="b"/>
              <a:pathLst>
                <a:path w="5029200" h="4438650">
                  <a:moveTo>
                    <a:pt x="4289425" y="0"/>
                  </a:moveTo>
                  <a:lnTo>
                    <a:pt x="0" y="0"/>
                  </a:lnTo>
                  <a:lnTo>
                    <a:pt x="0" y="4438650"/>
                  </a:lnTo>
                  <a:lnTo>
                    <a:pt x="5029200" y="4438650"/>
                  </a:lnTo>
                  <a:lnTo>
                    <a:pt x="5029200" y="739775"/>
                  </a:lnTo>
                  <a:lnTo>
                    <a:pt x="4289425" y="0"/>
                  </a:lnTo>
                  <a:close/>
                </a:path>
              </a:pathLst>
            </a:custGeom>
            <a:solidFill>
              <a:srgbClr val="2F52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81400" y="1562100"/>
              <a:ext cx="5029200" cy="4438650"/>
            </a:xfrm>
            <a:custGeom>
              <a:avLst/>
              <a:gdLst/>
              <a:ahLst/>
              <a:cxnLst/>
              <a:rect l="l" t="t" r="r" b="b"/>
              <a:pathLst>
                <a:path w="5029200" h="4438650">
                  <a:moveTo>
                    <a:pt x="0" y="0"/>
                  </a:moveTo>
                  <a:lnTo>
                    <a:pt x="4289425" y="0"/>
                  </a:lnTo>
                  <a:lnTo>
                    <a:pt x="5029200" y="739775"/>
                  </a:lnTo>
                  <a:lnTo>
                    <a:pt x="5029200" y="4438650"/>
                  </a:lnTo>
                  <a:lnTo>
                    <a:pt x="0" y="4438650"/>
                  </a:lnTo>
                  <a:lnTo>
                    <a:pt x="0" y="0"/>
                  </a:lnTo>
                  <a:close/>
                </a:path>
              </a:pathLst>
            </a:custGeom>
            <a:ln w="22225">
              <a:solidFill>
                <a:srgbClr val="117D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810000" y="1843796"/>
            <a:ext cx="4800600" cy="34919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OBSERVE</a:t>
            </a:r>
            <a:r>
              <a:rPr sz="2750" spc="8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ACTIVELY</a:t>
            </a:r>
            <a:endParaRPr sz="275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469900" algn="l"/>
              </a:tabLst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Don’t</a:t>
            </a:r>
            <a:r>
              <a:rPr sz="2750" spc="9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just</a:t>
            </a:r>
            <a:r>
              <a:rPr sz="2750" spc="10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read</a:t>
            </a:r>
            <a:r>
              <a:rPr sz="2750" spc="5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the</a:t>
            </a:r>
            <a:r>
              <a:rPr sz="2750" spc="3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news,</a:t>
            </a:r>
            <a:endParaRPr sz="2750" dirty="0">
              <a:latin typeface="Franklin Gothic Book"/>
              <a:cs typeface="Franklin Gothic Book"/>
            </a:endParaRPr>
          </a:p>
          <a:p>
            <a:pPr marL="469900">
              <a:lnSpc>
                <a:spcPct val="100000"/>
              </a:lnSpc>
              <a:spcBef>
                <a:spcPts val="80"/>
              </a:spcBef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engage</a:t>
            </a:r>
            <a:r>
              <a:rPr sz="2750" spc="1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with</a:t>
            </a:r>
            <a:r>
              <a:rPr sz="2750" spc="6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25" dirty="0">
                <a:solidFill>
                  <a:srgbClr val="FFFFFF"/>
                </a:solidFill>
                <a:latin typeface="Franklin Gothic Book"/>
                <a:cs typeface="Franklin Gothic Book"/>
              </a:rPr>
              <a:t>it</a:t>
            </a:r>
            <a:endParaRPr sz="2750" dirty="0">
              <a:latin typeface="Franklin Gothic Book"/>
              <a:cs typeface="Franklin Gothic Book"/>
            </a:endParaRPr>
          </a:p>
          <a:p>
            <a:pPr marL="469900" indent="-457200">
              <a:lnSpc>
                <a:spcPct val="100000"/>
              </a:lnSpc>
              <a:spcBef>
                <a:spcPts val="80"/>
              </a:spcBef>
              <a:buFont typeface="Arial"/>
              <a:buChar char="•"/>
              <a:tabLst>
                <a:tab pos="469900" algn="l"/>
              </a:tabLst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Keep</a:t>
            </a:r>
            <a:r>
              <a:rPr sz="2750" spc="8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2750" spc="-4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notebook</a:t>
            </a:r>
            <a:endParaRPr sz="2750" dirty="0">
              <a:latin typeface="Franklin Gothic Book"/>
              <a:cs typeface="Franklin Gothic Book"/>
            </a:endParaRPr>
          </a:p>
          <a:p>
            <a:pPr marL="469900" marR="282575" indent="-457834">
              <a:lnSpc>
                <a:spcPts val="3379"/>
              </a:lnSpc>
              <a:spcBef>
                <a:spcPts val="50"/>
              </a:spcBef>
              <a:buFont typeface="Arial"/>
              <a:buChar char="•"/>
              <a:tabLst>
                <a:tab pos="469900" algn="l"/>
              </a:tabLst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Read</a:t>
            </a:r>
            <a:r>
              <a:rPr sz="275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every</a:t>
            </a:r>
            <a:r>
              <a:rPr sz="2750" spc="13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news</a:t>
            </a:r>
            <a:r>
              <a:rPr sz="2750" spc="-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story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through</a:t>
            </a:r>
            <a:r>
              <a:rPr sz="2750" spc="16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the</a:t>
            </a:r>
            <a:r>
              <a:rPr sz="2750" spc="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lens</a:t>
            </a:r>
            <a:r>
              <a:rPr sz="2750" spc="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of</a:t>
            </a:r>
            <a:r>
              <a:rPr sz="2750" spc="2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this</a:t>
            </a:r>
            <a:r>
              <a:rPr lang="en-US" sz="275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weekly</a:t>
            </a:r>
            <a:r>
              <a:rPr sz="2750" spc="11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task,</a:t>
            </a:r>
            <a:r>
              <a:rPr sz="2750" spc="11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organize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and</a:t>
            </a:r>
            <a:r>
              <a:rPr sz="2750" spc="-4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write</a:t>
            </a:r>
            <a:r>
              <a:rPr sz="2750" spc="16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your</a:t>
            </a:r>
            <a:r>
              <a:rPr lang="en-US" sz="275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impressions</a:t>
            </a:r>
            <a:endParaRPr sz="2750" dirty="0">
              <a:latin typeface="Franklin Gothic Book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1160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130"/>
              </a:spcBef>
            </a:pPr>
            <a:r>
              <a:rPr spc="-10" dirty="0"/>
              <a:t>RECOMMENDATIONS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EA36C46-47E6-2696-0ECC-E9AF75D87ED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</a:t>
            </a:r>
            <a:r>
              <a:rPr lang="en-US">
                <a:solidFill>
                  <a:srgbClr val="666666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https:/www.linkedin.com/in/mike-aguilar-econ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63C259C-AB1D-BCA7-15C7-93A6317E20B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  <p:sp>
        <p:nvSpPr>
          <p:cNvPr id="4" name="object 4"/>
          <p:cNvSpPr/>
          <p:nvPr/>
        </p:nvSpPr>
        <p:spPr>
          <a:xfrm>
            <a:off x="5516117" y="1055877"/>
            <a:ext cx="5404485" cy="4968240"/>
          </a:xfrm>
          <a:custGeom>
            <a:avLst/>
            <a:gdLst/>
            <a:ahLst/>
            <a:cxnLst/>
            <a:rect l="l" t="t" r="r" b="b"/>
            <a:pathLst>
              <a:path w="5404484" h="4968240">
                <a:moveTo>
                  <a:pt x="491998" y="0"/>
                </a:moveTo>
                <a:lnTo>
                  <a:pt x="0" y="4410837"/>
                </a:lnTo>
                <a:lnTo>
                  <a:pt x="4994529" y="4967935"/>
                </a:lnTo>
                <a:lnTo>
                  <a:pt x="5404485" y="1292225"/>
                </a:lnTo>
                <a:lnTo>
                  <a:pt x="4751324" y="475107"/>
                </a:lnTo>
                <a:lnTo>
                  <a:pt x="491998" y="0"/>
                </a:lnTo>
                <a:close/>
              </a:path>
            </a:pathLst>
          </a:custGeom>
          <a:solidFill>
            <a:srgbClr val="2F52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16117" y="1055877"/>
            <a:ext cx="5404485" cy="4968240"/>
          </a:xfrm>
          <a:custGeom>
            <a:avLst/>
            <a:gdLst/>
            <a:ahLst/>
            <a:cxnLst/>
            <a:rect l="l" t="t" r="r" b="b"/>
            <a:pathLst>
              <a:path w="5404484" h="4968240">
                <a:moveTo>
                  <a:pt x="491998" y="0"/>
                </a:moveTo>
                <a:lnTo>
                  <a:pt x="4751324" y="475107"/>
                </a:lnTo>
                <a:lnTo>
                  <a:pt x="5404485" y="1292225"/>
                </a:lnTo>
                <a:lnTo>
                  <a:pt x="4994529" y="4967935"/>
                </a:lnTo>
                <a:lnTo>
                  <a:pt x="0" y="4410837"/>
                </a:lnTo>
                <a:lnTo>
                  <a:pt x="491998" y="0"/>
                </a:lnTo>
                <a:close/>
              </a:path>
            </a:pathLst>
          </a:custGeom>
          <a:ln w="22225">
            <a:solidFill>
              <a:srgbClr val="117D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093BBD-C851-0A96-935D-8C65540D44C0}"/>
              </a:ext>
            </a:extLst>
          </p:cNvPr>
          <p:cNvSpPr txBox="1"/>
          <p:nvPr/>
        </p:nvSpPr>
        <p:spPr>
          <a:xfrm>
            <a:off x="6248400" y="2324851"/>
            <a:ext cx="3733800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AVOID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50" dirty="0">
                <a:solidFill>
                  <a:schemeClr val="bg1"/>
                </a:solidFill>
                <a:latin typeface="Franklin Gothic Book" panose="020B0503020102020204" pitchFamily="34" charset="0"/>
              </a:rPr>
              <a:t>Evaluate economic conditions in a consistent and simplistic manner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0" dirty="0"/>
              <a:t>RECOMMENDATIONS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30CE413F-CC49-425A-214B-2826CA0E4B9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31F9274D-CC4B-B2BE-9B38-53F4722701A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  <p:grpSp>
        <p:nvGrpSpPr>
          <p:cNvPr id="3" name="object 3"/>
          <p:cNvGrpSpPr/>
          <p:nvPr/>
        </p:nvGrpSpPr>
        <p:grpSpPr>
          <a:xfrm>
            <a:off x="503237" y="1512887"/>
            <a:ext cx="5041900" cy="4460875"/>
            <a:chOff x="503237" y="1512887"/>
            <a:chExt cx="5041900" cy="4460875"/>
          </a:xfrm>
        </p:grpSpPr>
        <p:sp>
          <p:nvSpPr>
            <p:cNvPr id="4" name="object 4"/>
            <p:cNvSpPr/>
            <p:nvPr/>
          </p:nvSpPr>
          <p:spPr>
            <a:xfrm>
              <a:off x="514350" y="1524000"/>
              <a:ext cx="5019675" cy="4438650"/>
            </a:xfrm>
            <a:custGeom>
              <a:avLst/>
              <a:gdLst/>
              <a:ahLst/>
              <a:cxnLst/>
              <a:rect l="l" t="t" r="r" b="b"/>
              <a:pathLst>
                <a:path w="5019675" h="4438650">
                  <a:moveTo>
                    <a:pt x="4279900" y="0"/>
                  </a:moveTo>
                  <a:lnTo>
                    <a:pt x="0" y="0"/>
                  </a:lnTo>
                  <a:lnTo>
                    <a:pt x="0" y="4438650"/>
                  </a:lnTo>
                  <a:lnTo>
                    <a:pt x="5019675" y="4438650"/>
                  </a:lnTo>
                  <a:lnTo>
                    <a:pt x="5019675" y="739775"/>
                  </a:lnTo>
                  <a:lnTo>
                    <a:pt x="4279900" y="0"/>
                  </a:lnTo>
                  <a:close/>
                </a:path>
              </a:pathLst>
            </a:custGeom>
            <a:solidFill>
              <a:srgbClr val="2F52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4350" y="1524000"/>
              <a:ext cx="5019675" cy="4438650"/>
            </a:xfrm>
            <a:custGeom>
              <a:avLst/>
              <a:gdLst/>
              <a:ahLst/>
              <a:cxnLst/>
              <a:rect l="l" t="t" r="r" b="b"/>
              <a:pathLst>
                <a:path w="5019675" h="4438650">
                  <a:moveTo>
                    <a:pt x="0" y="0"/>
                  </a:moveTo>
                  <a:lnTo>
                    <a:pt x="4279900" y="0"/>
                  </a:lnTo>
                  <a:lnTo>
                    <a:pt x="5019675" y="739775"/>
                  </a:lnTo>
                  <a:lnTo>
                    <a:pt x="5019675" y="4438650"/>
                  </a:lnTo>
                  <a:lnTo>
                    <a:pt x="0" y="4438650"/>
                  </a:lnTo>
                  <a:lnTo>
                    <a:pt x="0" y="0"/>
                  </a:lnTo>
                  <a:close/>
                </a:path>
              </a:pathLst>
            </a:custGeom>
            <a:ln w="22225">
              <a:solidFill>
                <a:srgbClr val="117D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4082" y="2644139"/>
            <a:ext cx="4163695" cy="21570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AVOID</a:t>
            </a:r>
            <a:r>
              <a:rPr sz="2750" spc="-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COMPLEXITY</a:t>
            </a:r>
            <a:endParaRPr sz="2750">
              <a:latin typeface="Franklin Gothic Book"/>
              <a:cs typeface="Franklin Gothic Book"/>
            </a:endParaRPr>
          </a:p>
          <a:p>
            <a:pPr marL="469900" marR="5080" indent="-457834">
              <a:lnSpc>
                <a:spcPct val="101699"/>
              </a:lnSpc>
              <a:spcBef>
                <a:spcPts val="20"/>
              </a:spcBef>
              <a:buFont typeface="Arial"/>
              <a:buChar char="•"/>
              <a:tabLst>
                <a:tab pos="469900" algn="l"/>
              </a:tabLst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Evaluate</a:t>
            </a:r>
            <a:r>
              <a:rPr sz="2750" spc="6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economic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conditions</a:t>
            </a:r>
            <a:r>
              <a:rPr sz="2750" spc="2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in</a:t>
            </a:r>
            <a:r>
              <a:rPr sz="2750" spc="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50" dirty="0">
                <a:solidFill>
                  <a:srgbClr val="FFFFFF"/>
                </a:solidFill>
                <a:latin typeface="Franklin Gothic Book"/>
                <a:cs typeface="Franklin Gothic Book"/>
              </a:rPr>
              <a:t>a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consistent</a:t>
            </a:r>
            <a:r>
              <a:rPr sz="2750" spc="1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and</a:t>
            </a:r>
            <a:r>
              <a:rPr sz="275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simplistic </a:t>
            </a:r>
            <a:r>
              <a:rPr sz="275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way.</a:t>
            </a:r>
            <a:endParaRPr sz="275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78955" y="822261"/>
            <a:ext cx="28606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Franklin Gothic Book"/>
                <a:cs typeface="Franklin Gothic Book"/>
              </a:rPr>
              <a:t>STEP</a:t>
            </a:r>
            <a:r>
              <a:rPr sz="2400" spc="-114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1:</a:t>
            </a:r>
            <a:r>
              <a:rPr sz="2400" spc="-4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Simple</a:t>
            </a:r>
            <a:r>
              <a:rPr sz="2400" spc="45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Metric</a:t>
            </a:r>
            <a:endParaRPr sz="2400">
              <a:latin typeface="Franklin Gothic Book"/>
              <a:cs typeface="Franklin Gothic Book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096000" y="1524000"/>
            <a:ext cx="1885950" cy="4438650"/>
            <a:chOff x="6096000" y="1524000"/>
            <a:chExt cx="1885950" cy="4438650"/>
          </a:xfrm>
        </p:grpSpPr>
        <p:sp>
          <p:nvSpPr>
            <p:cNvPr id="9" name="object 9"/>
            <p:cNvSpPr/>
            <p:nvPr/>
          </p:nvSpPr>
          <p:spPr>
            <a:xfrm>
              <a:off x="6096000" y="1524000"/>
              <a:ext cx="1885950" cy="4438650"/>
            </a:xfrm>
            <a:custGeom>
              <a:avLst/>
              <a:gdLst/>
              <a:ahLst/>
              <a:cxnLst/>
              <a:rect l="l" t="t" r="r" b="b"/>
              <a:pathLst>
                <a:path w="1885950" h="4438650">
                  <a:moveTo>
                    <a:pt x="1571625" y="0"/>
                  </a:moveTo>
                  <a:lnTo>
                    <a:pt x="314325" y="0"/>
                  </a:lnTo>
                  <a:lnTo>
                    <a:pt x="267873" y="3407"/>
                  </a:lnTo>
                  <a:lnTo>
                    <a:pt x="223539" y="13307"/>
                  </a:lnTo>
                  <a:lnTo>
                    <a:pt x="181808" y="29212"/>
                  </a:lnTo>
                  <a:lnTo>
                    <a:pt x="143166" y="50636"/>
                  </a:lnTo>
                  <a:lnTo>
                    <a:pt x="108099" y="77094"/>
                  </a:lnTo>
                  <a:lnTo>
                    <a:pt x="77094" y="108099"/>
                  </a:lnTo>
                  <a:lnTo>
                    <a:pt x="50636" y="143166"/>
                  </a:lnTo>
                  <a:lnTo>
                    <a:pt x="29212" y="181808"/>
                  </a:lnTo>
                  <a:lnTo>
                    <a:pt x="13307" y="223539"/>
                  </a:lnTo>
                  <a:lnTo>
                    <a:pt x="3407" y="267873"/>
                  </a:lnTo>
                  <a:lnTo>
                    <a:pt x="0" y="314325"/>
                  </a:lnTo>
                  <a:lnTo>
                    <a:pt x="0" y="4124312"/>
                  </a:lnTo>
                  <a:lnTo>
                    <a:pt x="3407" y="4170763"/>
                  </a:lnTo>
                  <a:lnTo>
                    <a:pt x="13307" y="4215099"/>
                  </a:lnTo>
                  <a:lnTo>
                    <a:pt x="29212" y="4256831"/>
                  </a:lnTo>
                  <a:lnTo>
                    <a:pt x="50636" y="4295474"/>
                  </a:lnTo>
                  <a:lnTo>
                    <a:pt x="77094" y="4330542"/>
                  </a:lnTo>
                  <a:lnTo>
                    <a:pt x="108099" y="4361549"/>
                  </a:lnTo>
                  <a:lnTo>
                    <a:pt x="143166" y="4388009"/>
                  </a:lnTo>
                  <a:lnTo>
                    <a:pt x="181808" y="4409435"/>
                  </a:lnTo>
                  <a:lnTo>
                    <a:pt x="223539" y="4425341"/>
                  </a:lnTo>
                  <a:lnTo>
                    <a:pt x="267873" y="4435241"/>
                  </a:lnTo>
                  <a:lnTo>
                    <a:pt x="314325" y="4438650"/>
                  </a:lnTo>
                  <a:lnTo>
                    <a:pt x="1571625" y="4438650"/>
                  </a:lnTo>
                  <a:lnTo>
                    <a:pt x="1618076" y="4435241"/>
                  </a:lnTo>
                  <a:lnTo>
                    <a:pt x="1662410" y="4425341"/>
                  </a:lnTo>
                  <a:lnTo>
                    <a:pt x="1704141" y="4409435"/>
                  </a:lnTo>
                  <a:lnTo>
                    <a:pt x="1742783" y="4388009"/>
                  </a:lnTo>
                  <a:lnTo>
                    <a:pt x="1777850" y="4361549"/>
                  </a:lnTo>
                  <a:lnTo>
                    <a:pt x="1808855" y="4330542"/>
                  </a:lnTo>
                  <a:lnTo>
                    <a:pt x="1835313" y="4295474"/>
                  </a:lnTo>
                  <a:lnTo>
                    <a:pt x="1856737" y="4256831"/>
                  </a:lnTo>
                  <a:lnTo>
                    <a:pt x="1872642" y="4215099"/>
                  </a:lnTo>
                  <a:lnTo>
                    <a:pt x="1882542" y="4170763"/>
                  </a:lnTo>
                  <a:lnTo>
                    <a:pt x="1885950" y="4124312"/>
                  </a:lnTo>
                  <a:lnTo>
                    <a:pt x="1885950" y="314325"/>
                  </a:lnTo>
                  <a:lnTo>
                    <a:pt x="1882542" y="267873"/>
                  </a:lnTo>
                  <a:lnTo>
                    <a:pt x="1872642" y="223539"/>
                  </a:lnTo>
                  <a:lnTo>
                    <a:pt x="1856737" y="181808"/>
                  </a:lnTo>
                  <a:lnTo>
                    <a:pt x="1835313" y="143166"/>
                  </a:lnTo>
                  <a:lnTo>
                    <a:pt x="1808855" y="108099"/>
                  </a:lnTo>
                  <a:lnTo>
                    <a:pt x="1777850" y="77094"/>
                  </a:lnTo>
                  <a:lnTo>
                    <a:pt x="1742783" y="50636"/>
                  </a:lnTo>
                  <a:lnTo>
                    <a:pt x="1704141" y="29212"/>
                  </a:lnTo>
                  <a:lnTo>
                    <a:pt x="1662410" y="13307"/>
                  </a:lnTo>
                  <a:lnTo>
                    <a:pt x="1618076" y="3407"/>
                  </a:lnTo>
                  <a:lnTo>
                    <a:pt x="1571625" y="0"/>
                  </a:lnTo>
                  <a:close/>
                </a:path>
              </a:pathLst>
            </a:custGeom>
            <a:solidFill>
              <a:srgbClr val="6475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86525" y="1781175"/>
              <a:ext cx="1114425" cy="1076325"/>
            </a:xfrm>
            <a:custGeom>
              <a:avLst/>
              <a:gdLst/>
              <a:ahLst/>
              <a:cxnLst/>
              <a:rect l="l" t="t" r="r" b="b"/>
              <a:pathLst>
                <a:path w="1114425" h="1076325">
                  <a:moveTo>
                    <a:pt x="557276" y="0"/>
                  </a:moveTo>
                  <a:lnTo>
                    <a:pt x="509181" y="1975"/>
                  </a:lnTo>
                  <a:lnTo>
                    <a:pt x="462225" y="7793"/>
                  </a:lnTo>
                  <a:lnTo>
                    <a:pt x="416574" y="17291"/>
                  </a:lnTo>
                  <a:lnTo>
                    <a:pt x="372395" y="30310"/>
                  </a:lnTo>
                  <a:lnTo>
                    <a:pt x="329856" y="46687"/>
                  </a:lnTo>
                  <a:lnTo>
                    <a:pt x="289123" y="66260"/>
                  </a:lnTo>
                  <a:lnTo>
                    <a:pt x="250363" y="88868"/>
                  </a:lnTo>
                  <a:lnTo>
                    <a:pt x="213744" y="114350"/>
                  </a:lnTo>
                  <a:lnTo>
                    <a:pt x="179433" y="142543"/>
                  </a:lnTo>
                  <a:lnTo>
                    <a:pt x="147596" y="173287"/>
                  </a:lnTo>
                  <a:lnTo>
                    <a:pt x="118401" y="206420"/>
                  </a:lnTo>
                  <a:lnTo>
                    <a:pt x="92015" y="241780"/>
                  </a:lnTo>
                  <a:lnTo>
                    <a:pt x="68605" y="279206"/>
                  </a:lnTo>
                  <a:lnTo>
                    <a:pt x="48339" y="318537"/>
                  </a:lnTo>
                  <a:lnTo>
                    <a:pt x="31382" y="359610"/>
                  </a:lnTo>
                  <a:lnTo>
                    <a:pt x="17903" y="402264"/>
                  </a:lnTo>
                  <a:lnTo>
                    <a:pt x="8068" y="446338"/>
                  </a:lnTo>
                  <a:lnTo>
                    <a:pt x="2044" y="491670"/>
                  </a:lnTo>
                  <a:lnTo>
                    <a:pt x="0" y="538099"/>
                  </a:lnTo>
                  <a:lnTo>
                    <a:pt x="2044" y="584546"/>
                  </a:lnTo>
                  <a:lnTo>
                    <a:pt x="8068" y="629895"/>
                  </a:lnTo>
                  <a:lnTo>
                    <a:pt x="17903" y="673984"/>
                  </a:lnTo>
                  <a:lnTo>
                    <a:pt x="31382" y="716652"/>
                  </a:lnTo>
                  <a:lnTo>
                    <a:pt x="48339" y="757737"/>
                  </a:lnTo>
                  <a:lnTo>
                    <a:pt x="68605" y="797077"/>
                  </a:lnTo>
                  <a:lnTo>
                    <a:pt x="92015" y="834512"/>
                  </a:lnTo>
                  <a:lnTo>
                    <a:pt x="118401" y="869879"/>
                  </a:lnTo>
                  <a:lnTo>
                    <a:pt x="147596" y="903018"/>
                  </a:lnTo>
                  <a:lnTo>
                    <a:pt x="179433" y="933767"/>
                  </a:lnTo>
                  <a:lnTo>
                    <a:pt x="213744" y="961965"/>
                  </a:lnTo>
                  <a:lnTo>
                    <a:pt x="250363" y="987450"/>
                  </a:lnTo>
                  <a:lnTo>
                    <a:pt x="289123" y="1010060"/>
                  </a:lnTo>
                  <a:lnTo>
                    <a:pt x="329856" y="1029635"/>
                  </a:lnTo>
                  <a:lnTo>
                    <a:pt x="372395" y="1046013"/>
                  </a:lnTo>
                  <a:lnTo>
                    <a:pt x="416574" y="1059032"/>
                  </a:lnTo>
                  <a:lnTo>
                    <a:pt x="462225" y="1068531"/>
                  </a:lnTo>
                  <a:lnTo>
                    <a:pt x="509181" y="1074349"/>
                  </a:lnTo>
                  <a:lnTo>
                    <a:pt x="557276" y="1076325"/>
                  </a:lnTo>
                  <a:lnTo>
                    <a:pt x="605351" y="1074349"/>
                  </a:lnTo>
                  <a:lnTo>
                    <a:pt x="652290" y="1068531"/>
                  </a:lnTo>
                  <a:lnTo>
                    <a:pt x="697926" y="1059032"/>
                  </a:lnTo>
                  <a:lnTo>
                    <a:pt x="742091" y="1046013"/>
                  </a:lnTo>
                  <a:lnTo>
                    <a:pt x="784619" y="1029635"/>
                  </a:lnTo>
                  <a:lnTo>
                    <a:pt x="825342" y="1010060"/>
                  </a:lnTo>
                  <a:lnTo>
                    <a:pt x="864093" y="987450"/>
                  </a:lnTo>
                  <a:lnTo>
                    <a:pt x="900705" y="961965"/>
                  </a:lnTo>
                  <a:lnTo>
                    <a:pt x="935010" y="933767"/>
                  </a:lnTo>
                  <a:lnTo>
                    <a:pt x="966842" y="903018"/>
                  </a:lnTo>
                  <a:lnTo>
                    <a:pt x="996032" y="869879"/>
                  </a:lnTo>
                  <a:lnTo>
                    <a:pt x="1022415" y="834512"/>
                  </a:lnTo>
                  <a:lnTo>
                    <a:pt x="1045823" y="797077"/>
                  </a:lnTo>
                  <a:lnTo>
                    <a:pt x="1066088" y="757737"/>
                  </a:lnTo>
                  <a:lnTo>
                    <a:pt x="1083043" y="716652"/>
                  </a:lnTo>
                  <a:lnTo>
                    <a:pt x="1096522" y="673984"/>
                  </a:lnTo>
                  <a:lnTo>
                    <a:pt x="1106356" y="629895"/>
                  </a:lnTo>
                  <a:lnTo>
                    <a:pt x="1112380" y="584546"/>
                  </a:lnTo>
                  <a:lnTo>
                    <a:pt x="1114425" y="538099"/>
                  </a:lnTo>
                  <a:lnTo>
                    <a:pt x="1112380" y="491670"/>
                  </a:lnTo>
                  <a:lnTo>
                    <a:pt x="1106356" y="446338"/>
                  </a:lnTo>
                  <a:lnTo>
                    <a:pt x="1096522" y="402264"/>
                  </a:lnTo>
                  <a:lnTo>
                    <a:pt x="1083043" y="359610"/>
                  </a:lnTo>
                  <a:lnTo>
                    <a:pt x="1066088" y="318537"/>
                  </a:lnTo>
                  <a:lnTo>
                    <a:pt x="1045823" y="279206"/>
                  </a:lnTo>
                  <a:lnTo>
                    <a:pt x="1022415" y="241780"/>
                  </a:lnTo>
                  <a:lnTo>
                    <a:pt x="996032" y="206420"/>
                  </a:lnTo>
                  <a:lnTo>
                    <a:pt x="966842" y="173287"/>
                  </a:lnTo>
                  <a:lnTo>
                    <a:pt x="935010" y="142543"/>
                  </a:lnTo>
                  <a:lnTo>
                    <a:pt x="900705" y="114350"/>
                  </a:lnTo>
                  <a:lnTo>
                    <a:pt x="864093" y="88868"/>
                  </a:lnTo>
                  <a:lnTo>
                    <a:pt x="825342" y="66260"/>
                  </a:lnTo>
                  <a:lnTo>
                    <a:pt x="784619" y="46687"/>
                  </a:lnTo>
                  <a:lnTo>
                    <a:pt x="742091" y="30310"/>
                  </a:lnTo>
                  <a:lnTo>
                    <a:pt x="697926" y="17291"/>
                  </a:lnTo>
                  <a:lnTo>
                    <a:pt x="652290" y="7793"/>
                  </a:lnTo>
                  <a:lnTo>
                    <a:pt x="605351" y="1975"/>
                  </a:lnTo>
                  <a:lnTo>
                    <a:pt x="55727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86525" y="4600575"/>
              <a:ext cx="1114425" cy="1076325"/>
            </a:xfrm>
            <a:custGeom>
              <a:avLst/>
              <a:gdLst/>
              <a:ahLst/>
              <a:cxnLst/>
              <a:rect l="l" t="t" r="r" b="b"/>
              <a:pathLst>
                <a:path w="1114425" h="1076325">
                  <a:moveTo>
                    <a:pt x="557276" y="0"/>
                  </a:moveTo>
                  <a:lnTo>
                    <a:pt x="509181" y="1975"/>
                  </a:lnTo>
                  <a:lnTo>
                    <a:pt x="462225" y="7793"/>
                  </a:lnTo>
                  <a:lnTo>
                    <a:pt x="416574" y="17291"/>
                  </a:lnTo>
                  <a:lnTo>
                    <a:pt x="372395" y="30310"/>
                  </a:lnTo>
                  <a:lnTo>
                    <a:pt x="329856" y="46687"/>
                  </a:lnTo>
                  <a:lnTo>
                    <a:pt x="289123" y="66260"/>
                  </a:lnTo>
                  <a:lnTo>
                    <a:pt x="250363" y="88868"/>
                  </a:lnTo>
                  <a:lnTo>
                    <a:pt x="213744" y="114350"/>
                  </a:lnTo>
                  <a:lnTo>
                    <a:pt x="179433" y="142543"/>
                  </a:lnTo>
                  <a:lnTo>
                    <a:pt x="147596" y="173287"/>
                  </a:lnTo>
                  <a:lnTo>
                    <a:pt x="118401" y="206420"/>
                  </a:lnTo>
                  <a:lnTo>
                    <a:pt x="92015" y="241780"/>
                  </a:lnTo>
                  <a:lnTo>
                    <a:pt x="68605" y="279206"/>
                  </a:lnTo>
                  <a:lnTo>
                    <a:pt x="48339" y="318537"/>
                  </a:lnTo>
                  <a:lnTo>
                    <a:pt x="31382" y="359610"/>
                  </a:lnTo>
                  <a:lnTo>
                    <a:pt x="17903" y="402264"/>
                  </a:lnTo>
                  <a:lnTo>
                    <a:pt x="8068" y="446338"/>
                  </a:lnTo>
                  <a:lnTo>
                    <a:pt x="2044" y="491670"/>
                  </a:lnTo>
                  <a:lnTo>
                    <a:pt x="0" y="538099"/>
                  </a:lnTo>
                  <a:lnTo>
                    <a:pt x="2044" y="584546"/>
                  </a:lnTo>
                  <a:lnTo>
                    <a:pt x="8068" y="629895"/>
                  </a:lnTo>
                  <a:lnTo>
                    <a:pt x="17903" y="673984"/>
                  </a:lnTo>
                  <a:lnTo>
                    <a:pt x="31382" y="716652"/>
                  </a:lnTo>
                  <a:lnTo>
                    <a:pt x="48339" y="757737"/>
                  </a:lnTo>
                  <a:lnTo>
                    <a:pt x="68605" y="797077"/>
                  </a:lnTo>
                  <a:lnTo>
                    <a:pt x="92015" y="834512"/>
                  </a:lnTo>
                  <a:lnTo>
                    <a:pt x="118401" y="869879"/>
                  </a:lnTo>
                  <a:lnTo>
                    <a:pt x="147596" y="903018"/>
                  </a:lnTo>
                  <a:lnTo>
                    <a:pt x="179433" y="933767"/>
                  </a:lnTo>
                  <a:lnTo>
                    <a:pt x="213744" y="961965"/>
                  </a:lnTo>
                  <a:lnTo>
                    <a:pt x="250363" y="987450"/>
                  </a:lnTo>
                  <a:lnTo>
                    <a:pt x="289123" y="1010060"/>
                  </a:lnTo>
                  <a:lnTo>
                    <a:pt x="329856" y="1029635"/>
                  </a:lnTo>
                  <a:lnTo>
                    <a:pt x="372395" y="1046013"/>
                  </a:lnTo>
                  <a:lnTo>
                    <a:pt x="416574" y="1059032"/>
                  </a:lnTo>
                  <a:lnTo>
                    <a:pt x="462225" y="1068531"/>
                  </a:lnTo>
                  <a:lnTo>
                    <a:pt x="509181" y="1074349"/>
                  </a:lnTo>
                  <a:lnTo>
                    <a:pt x="557276" y="1076325"/>
                  </a:lnTo>
                  <a:lnTo>
                    <a:pt x="605351" y="1074349"/>
                  </a:lnTo>
                  <a:lnTo>
                    <a:pt x="652290" y="1068531"/>
                  </a:lnTo>
                  <a:lnTo>
                    <a:pt x="697926" y="1059032"/>
                  </a:lnTo>
                  <a:lnTo>
                    <a:pt x="742091" y="1046013"/>
                  </a:lnTo>
                  <a:lnTo>
                    <a:pt x="784619" y="1029635"/>
                  </a:lnTo>
                  <a:lnTo>
                    <a:pt x="825342" y="1010060"/>
                  </a:lnTo>
                  <a:lnTo>
                    <a:pt x="864093" y="987450"/>
                  </a:lnTo>
                  <a:lnTo>
                    <a:pt x="900705" y="961965"/>
                  </a:lnTo>
                  <a:lnTo>
                    <a:pt x="935010" y="933767"/>
                  </a:lnTo>
                  <a:lnTo>
                    <a:pt x="966842" y="903018"/>
                  </a:lnTo>
                  <a:lnTo>
                    <a:pt x="996032" y="869879"/>
                  </a:lnTo>
                  <a:lnTo>
                    <a:pt x="1022415" y="834512"/>
                  </a:lnTo>
                  <a:lnTo>
                    <a:pt x="1045823" y="797077"/>
                  </a:lnTo>
                  <a:lnTo>
                    <a:pt x="1066088" y="757737"/>
                  </a:lnTo>
                  <a:lnTo>
                    <a:pt x="1083043" y="716652"/>
                  </a:lnTo>
                  <a:lnTo>
                    <a:pt x="1096522" y="673984"/>
                  </a:lnTo>
                  <a:lnTo>
                    <a:pt x="1106356" y="629895"/>
                  </a:lnTo>
                  <a:lnTo>
                    <a:pt x="1112380" y="584546"/>
                  </a:lnTo>
                  <a:lnTo>
                    <a:pt x="1114425" y="538099"/>
                  </a:lnTo>
                  <a:lnTo>
                    <a:pt x="1112380" y="491670"/>
                  </a:lnTo>
                  <a:lnTo>
                    <a:pt x="1106356" y="446338"/>
                  </a:lnTo>
                  <a:lnTo>
                    <a:pt x="1096522" y="402264"/>
                  </a:lnTo>
                  <a:lnTo>
                    <a:pt x="1083043" y="359610"/>
                  </a:lnTo>
                  <a:lnTo>
                    <a:pt x="1066088" y="318537"/>
                  </a:lnTo>
                  <a:lnTo>
                    <a:pt x="1045823" y="279206"/>
                  </a:lnTo>
                  <a:lnTo>
                    <a:pt x="1022415" y="241780"/>
                  </a:lnTo>
                  <a:lnTo>
                    <a:pt x="996032" y="206420"/>
                  </a:lnTo>
                  <a:lnTo>
                    <a:pt x="966842" y="173287"/>
                  </a:lnTo>
                  <a:lnTo>
                    <a:pt x="935010" y="142543"/>
                  </a:lnTo>
                  <a:lnTo>
                    <a:pt x="900705" y="114350"/>
                  </a:lnTo>
                  <a:lnTo>
                    <a:pt x="864093" y="88868"/>
                  </a:lnTo>
                  <a:lnTo>
                    <a:pt x="825342" y="66260"/>
                  </a:lnTo>
                  <a:lnTo>
                    <a:pt x="784619" y="46687"/>
                  </a:lnTo>
                  <a:lnTo>
                    <a:pt x="742091" y="30310"/>
                  </a:lnTo>
                  <a:lnTo>
                    <a:pt x="697926" y="17291"/>
                  </a:lnTo>
                  <a:lnTo>
                    <a:pt x="652290" y="7793"/>
                  </a:lnTo>
                  <a:lnTo>
                    <a:pt x="605351" y="1975"/>
                  </a:lnTo>
                  <a:lnTo>
                    <a:pt x="55727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86525" y="3200400"/>
              <a:ext cx="1114425" cy="1076325"/>
            </a:xfrm>
            <a:custGeom>
              <a:avLst/>
              <a:gdLst/>
              <a:ahLst/>
              <a:cxnLst/>
              <a:rect l="l" t="t" r="r" b="b"/>
              <a:pathLst>
                <a:path w="1114425" h="1076325">
                  <a:moveTo>
                    <a:pt x="557276" y="0"/>
                  </a:moveTo>
                  <a:lnTo>
                    <a:pt x="509181" y="1975"/>
                  </a:lnTo>
                  <a:lnTo>
                    <a:pt x="462225" y="7793"/>
                  </a:lnTo>
                  <a:lnTo>
                    <a:pt x="416574" y="17291"/>
                  </a:lnTo>
                  <a:lnTo>
                    <a:pt x="372395" y="30310"/>
                  </a:lnTo>
                  <a:lnTo>
                    <a:pt x="329856" y="46687"/>
                  </a:lnTo>
                  <a:lnTo>
                    <a:pt x="289123" y="66260"/>
                  </a:lnTo>
                  <a:lnTo>
                    <a:pt x="250363" y="88868"/>
                  </a:lnTo>
                  <a:lnTo>
                    <a:pt x="213744" y="114350"/>
                  </a:lnTo>
                  <a:lnTo>
                    <a:pt x="179433" y="142543"/>
                  </a:lnTo>
                  <a:lnTo>
                    <a:pt x="147596" y="173287"/>
                  </a:lnTo>
                  <a:lnTo>
                    <a:pt x="118401" y="206420"/>
                  </a:lnTo>
                  <a:lnTo>
                    <a:pt x="92015" y="241780"/>
                  </a:lnTo>
                  <a:lnTo>
                    <a:pt x="68605" y="279206"/>
                  </a:lnTo>
                  <a:lnTo>
                    <a:pt x="48339" y="318537"/>
                  </a:lnTo>
                  <a:lnTo>
                    <a:pt x="31382" y="359610"/>
                  </a:lnTo>
                  <a:lnTo>
                    <a:pt x="17903" y="402264"/>
                  </a:lnTo>
                  <a:lnTo>
                    <a:pt x="8068" y="446338"/>
                  </a:lnTo>
                  <a:lnTo>
                    <a:pt x="2044" y="491670"/>
                  </a:lnTo>
                  <a:lnTo>
                    <a:pt x="0" y="538099"/>
                  </a:lnTo>
                  <a:lnTo>
                    <a:pt x="2044" y="584546"/>
                  </a:lnTo>
                  <a:lnTo>
                    <a:pt x="8068" y="629895"/>
                  </a:lnTo>
                  <a:lnTo>
                    <a:pt x="17903" y="673984"/>
                  </a:lnTo>
                  <a:lnTo>
                    <a:pt x="31382" y="716652"/>
                  </a:lnTo>
                  <a:lnTo>
                    <a:pt x="48339" y="757737"/>
                  </a:lnTo>
                  <a:lnTo>
                    <a:pt x="68605" y="797077"/>
                  </a:lnTo>
                  <a:lnTo>
                    <a:pt x="92015" y="834512"/>
                  </a:lnTo>
                  <a:lnTo>
                    <a:pt x="118401" y="869879"/>
                  </a:lnTo>
                  <a:lnTo>
                    <a:pt x="147596" y="903018"/>
                  </a:lnTo>
                  <a:lnTo>
                    <a:pt x="179433" y="933767"/>
                  </a:lnTo>
                  <a:lnTo>
                    <a:pt x="213744" y="961965"/>
                  </a:lnTo>
                  <a:lnTo>
                    <a:pt x="250363" y="987450"/>
                  </a:lnTo>
                  <a:lnTo>
                    <a:pt x="289123" y="1010060"/>
                  </a:lnTo>
                  <a:lnTo>
                    <a:pt x="329856" y="1029635"/>
                  </a:lnTo>
                  <a:lnTo>
                    <a:pt x="372395" y="1046013"/>
                  </a:lnTo>
                  <a:lnTo>
                    <a:pt x="416574" y="1059032"/>
                  </a:lnTo>
                  <a:lnTo>
                    <a:pt x="462225" y="1068531"/>
                  </a:lnTo>
                  <a:lnTo>
                    <a:pt x="509181" y="1074349"/>
                  </a:lnTo>
                  <a:lnTo>
                    <a:pt x="557276" y="1076325"/>
                  </a:lnTo>
                  <a:lnTo>
                    <a:pt x="605351" y="1074349"/>
                  </a:lnTo>
                  <a:lnTo>
                    <a:pt x="652290" y="1068531"/>
                  </a:lnTo>
                  <a:lnTo>
                    <a:pt x="697926" y="1059032"/>
                  </a:lnTo>
                  <a:lnTo>
                    <a:pt x="742091" y="1046013"/>
                  </a:lnTo>
                  <a:lnTo>
                    <a:pt x="784619" y="1029635"/>
                  </a:lnTo>
                  <a:lnTo>
                    <a:pt x="825342" y="1010060"/>
                  </a:lnTo>
                  <a:lnTo>
                    <a:pt x="864093" y="987450"/>
                  </a:lnTo>
                  <a:lnTo>
                    <a:pt x="900705" y="961965"/>
                  </a:lnTo>
                  <a:lnTo>
                    <a:pt x="935010" y="933767"/>
                  </a:lnTo>
                  <a:lnTo>
                    <a:pt x="966842" y="903018"/>
                  </a:lnTo>
                  <a:lnTo>
                    <a:pt x="996032" y="869879"/>
                  </a:lnTo>
                  <a:lnTo>
                    <a:pt x="1022415" y="834512"/>
                  </a:lnTo>
                  <a:lnTo>
                    <a:pt x="1045823" y="797077"/>
                  </a:lnTo>
                  <a:lnTo>
                    <a:pt x="1066088" y="757737"/>
                  </a:lnTo>
                  <a:lnTo>
                    <a:pt x="1083043" y="716652"/>
                  </a:lnTo>
                  <a:lnTo>
                    <a:pt x="1096522" y="673984"/>
                  </a:lnTo>
                  <a:lnTo>
                    <a:pt x="1106356" y="629895"/>
                  </a:lnTo>
                  <a:lnTo>
                    <a:pt x="1112380" y="584546"/>
                  </a:lnTo>
                  <a:lnTo>
                    <a:pt x="1114425" y="538099"/>
                  </a:lnTo>
                  <a:lnTo>
                    <a:pt x="1112380" y="491670"/>
                  </a:lnTo>
                  <a:lnTo>
                    <a:pt x="1106356" y="446338"/>
                  </a:lnTo>
                  <a:lnTo>
                    <a:pt x="1096522" y="402264"/>
                  </a:lnTo>
                  <a:lnTo>
                    <a:pt x="1083043" y="359610"/>
                  </a:lnTo>
                  <a:lnTo>
                    <a:pt x="1066088" y="318537"/>
                  </a:lnTo>
                  <a:lnTo>
                    <a:pt x="1045823" y="279206"/>
                  </a:lnTo>
                  <a:lnTo>
                    <a:pt x="1022415" y="241780"/>
                  </a:lnTo>
                  <a:lnTo>
                    <a:pt x="996032" y="206420"/>
                  </a:lnTo>
                  <a:lnTo>
                    <a:pt x="966842" y="173287"/>
                  </a:lnTo>
                  <a:lnTo>
                    <a:pt x="935010" y="142543"/>
                  </a:lnTo>
                  <a:lnTo>
                    <a:pt x="900705" y="114350"/>
                  </a:lnTo>
                  <a:lnTo>
                    <a:pt x="864093" y="88868"/>
                  </a:lnTo>
                  <a:lnTo>
                    <a:pt x="825342" y="66260"/>
                  </a:lnTo>
                  <a:lnTo>
                    <a:pt x="784619" y="46687"/>
                  </a:lnTo>
                  <a:lnTo>
                    <a:pt x="742091" y="30310"/>
                  </a:lnTo>
                  <a:lnTo>
                    <a:pt x="697926" y="17291"/>
                  </a:lnTo>
                  <a:lnTo>
                    <a:pt x="652290" y="7793"/>
                  </a:lnTo>
                  <a:lnTo>
                    <a:pt x="605351" y="1975"/>
                  </a:lnTo>
                  <a:lnTo>
                    <a:pt x="55727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333485" y="3538156"/>
            <a:ext cx="31727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0" dirty="0">
                <a:latin typeface="Franklin Gothic Book"/>
                <a:cs typeface="Franklin Gothic Book"/>
              </a:rPr>
              <a:t>Remained the same</a:t>
            </a:r>
            <a:endParaRPr sz="2400" dirty="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33485" y="4961572"/>
            <a:ext cx="12179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Franklin Gothic Book"/>
                <a:cs typeface="Franklin Gothic Book"/>
              </a:rPr>
              <a:t>Improved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333484" y="2115248"/>
            <a:ext cx="21059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0" dirty="0">
                <a:latin typeface="Franklin Gothic Book"/>
                <a:cs typeface="Franklin Gothic Book"/>
              </a:rPr>
              <a:t>Deteriorated</a:t>
            </a:r>
            <a:endParaRPr sz="24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0" dirty="0"/>
              <a:t>RECOMMENDATIONS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2077A6C-4224-9A80-E9D7-6EF50C3AB5D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Prof. Mike Aguilar | aguilar-mike@outlook.com | https:/www.linkedin.com/in/mike-aguilar-econ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6DAFE8E-88FC-B806-F299-95F93386327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  <p:grpSp>
        <p:nvGrpSpPr>
          <p:cNvPr id="3" name="object 3"/>
          <p:cNvGrpSpPr/>
          <p:nvPr/>
        </p:nvGrpSpPr>
        <p:grpSpPr>
          <a:xfrm>
            <a:off x="503237" y="1512887"/>
            <a:ext cx="5041900" cy="4460875"/>
            <a:chOff x="503237" y="1512887"/>
            <a:chExt cx="5041900" cy="4460875"/>
          </a:xfrm>
        </p:grpSpPr>
        <p:sp>
          <p:nvSpPr>
            <p:cNvPr id="4" name="object 4"/>
            <p:cNvSpPr/>
            <p:nvPr/>
          </p:nvSpPr>
          <p:spPr>
            <a:xfrm>
              <a:off x="514350" y="1524000"/>
              <a:ext cx="5019675" cy="4438650"/>
            </a:xfrm>
            <a:custGeom>
              <a:avLst/>
              <a:gdLst/>
              <a:ahLst/>
              <a:cxnLst/>
              <a:rect l="l" t="t" r="r" b="b"/>
              <a:pathLst>
                <a:path w="5019675" h="4438650">
                  <a:moveTo>
                    <a:pt x="4279900" y="0"/>
                  </a:moveTo>
                  <a:lnTo>
                    <a:pt x="0" y="0"/>
                  </a:lnTo>
                  <a:lnTo>
                    <a:pt x="0" y="4438650"/>
                  </a:lnTo>
                  <a:lnTo>
                    <a:pt x="5019675" y="4438650"/>
                  </a:lnTo>
                  <a:lnTo>
                    <a:pt x="5019675" y="739775"/>
                  </a:lnTo>
                  <a:lnTo>
                    <a:pt x="4279900" y="0"/>
                  </a:lnTo>
                  <a:close/>
                </a:path>
              </a:pathLst>
            </a:custGeom>
            <a:solidFill>
              <a:srgbClr val="2F52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4350" y="1524000"/>
              <a:ext cx="5019675" cy="4438650"/>
            </a:xfrm>
            <a:custGeom>
              <a:avLst/>
              <a:gdLst/>
              <a:ahLst/>
              <a:cxnLst/>
              <a:rect l="l" t="t" r="r" b="b"/>
              <a:pathLst>
                <a:path w="5019675" h="4438650">
                  <a:moveTo>
                    <a:pt x="0" y="0"/>
                  </a:moveTo>
                  <a:lnTo>
                    <a:pt x="4279900" y="0"/>
                  </a:lnTo>
                  <a:lnTo>
                    <a:pt x="5019675" y="739775"/>
                  </a:lnTo>
                  <a:lnTo>
                    <a:pt x="5019675" y="4438650"/>
                  </a:lnTo>
                  <a:lnTo>
                    <a:pt x="0" y="4438650"/>
                  </a:lnTo>
                  <a:lnTo>
                    <a:pt x="0" y="0"/>
                  </a:lnTo>
                  <a:close/>
                </a:path>
              </a:pathLst>
            </a:custGeom>
            <a:ln w="22225">
              <a:solidFill>
                <a:srgbClr val="117D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4082" y="2644139"/>
            <a:ext cx="4163695" cy="21570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AVOID</a:t>
            </a:r>
            <a:r>
              <a:rPr sz="2750" spc="-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COMPLEXITY</a:t>
            </a:r>
            <a:endParaRPr sz="2750">
              <a:latin typeface="Franklin Gothic Book"/>
              <a:cs typeface="Franklin Gothic Book"/>
            </a:endParaRPr>
          </a:p>
          <a:p>
            <a:pPr marL="469900" marR="5080" indent="-457834">
              <a:lnSpc>
                <a:spcPct val="101699"/>
              </a:lnSpc>
              <a:spcBef>
                <a:spcPts val="20"/>
              </a:spcBef>
              <a:buFont typeface="Arial"/>
              <a:buChar char="•"/>
              <a:tabLst>
                <a:tab pos="469900" algn="l"/>
              </a:tabLst>
            </a:pP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Evaluate</a:t>
            </a:r>
            <a:r>
              <a:rPr sz="2750" spc="6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economic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conditions</a:t>
            </a:r>
            <a:r>
              <a:rPr sz="2750" spc="2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in</a:t>
            </a:r>
            <a:r>
              <a:rPr sz="2750" spc="15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50" dirty="0">
                <a:solidFill>
                  <a:srgbClr val="FFFFFF"/>
                </a:solidFill>
                <a:latin typeface="Franklin Gothic Book"/>
                <a:cs typeface="Franklin Gothic Book"/>
              </a:rPr>
              <a:t>a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consistent</a:t>
            </a:r>
            <a:r>
              <a:rPr sz="2750" spc="19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dirty="0">
                <a:solidFill>
                  <a:srgbClr val="FFFFFF"/>
                </a:solidFill>
                <a:latin typeface="Franklin Gothic Book"/>
                <a:cs typeface="Franklin Gothic Book"/>
              </a:rPr>
              <a:t>and</a:t>
            </a:r>
            <a:r>
              <a:rPr sz="2750" spc="20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simplistic </a:t>
            </a:r>
            <a:r>
              <a:rPr sz="2750" spc="-20" dirty="0">
                <a:solidFill>
                  <a:srgbClr val="FFFFFF"/>
                </a:solidFill>
                <a:latin typeface="Franklin Gothic Book"/>
                <a:cs typeface="Franklin Gothic Book"/>
              </a:rPr>
              <a:t>way.</a:t>
            </a:r>
            <a:endParaRPr sz="275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78955" y="822261"/>
            <a:ext cx="42919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Franklin Gothic Book"/>
                <a:cs typeface="Franklin Gothic Book"/>
              </a:rPr>
              <a:t>STEP</a:t>
            </a:r>
            <a:r>
              <a:rPr sz="2400" spc="-9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2:</a:t>
            </a:r>
            <a:r>
              <a:rPr sz="2400" spc="-2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Write</a:t>
            </a:r>
            <a:r>
              <a:rPr sz="2400" spc="-10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a</a:t>
            </a:r>
            <a:r>
              <a:rPr sz="2400" spc="-25" dirty="0">
                <a:latin typeface="Franklin Gothic Book"/>
                <a:cs typeface="Franklin Gothic Book"/>
              </a:rPr>
              <a:t> </a:t>
            </a:r>
            <a:r>
              <a:rPr sz="2400" dirty="0">
                <a:latin typeface="Franklin Gothic Book"/>
                <a:cs typeface="Franklin Gothic Book"/>
              </a:rPr>
              <a:t>short</a:t>
            </a:r>
            <a:r>
              <a:rPr sz="2400" spc="-20" dirty="0">
                <a:latin typeface="Franklin Gothic Book"/>
                <a:cs typeface="Franklin Gothic Book"/>
              </a:rPr>
              <a:t> </a:t>
            </a:r>
            <a:r>
              <a:rPr sz="2400" spc="-10" dirty="0">
                <a:latin typeface="Franklin Gothic Book"/>
                <a:cs typeface="Franklin Gothic Book"/>
              </a:rPr>
              <a:t>justification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78955" y="1746948"/>
            <a:ext cx="4583430" cy="27762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922655" indent="-342900">
              <a:lnSpc>
                <a:spcPct val="100000"/>
              </a:lnSpc>
              <a:spcBef>
                <a:spcPts val="125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Explain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each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news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story </a:t>
            </a:r>
            <a:r>
              <a:rPr sz="2000" dirty="0">
                <a:latin typeface="Arial"/>
                <a:cs typeface="Arial"/>
              </a:rPr>
              <a:t>connects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economy.</a:t>
            </a:r>
            <a:endParaRPr sz="20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10"/>
              </a:spcBef>
              <a:buChar char="•"/>
              <a:tabLst>
                <a:tab pos="354965" algn="l"/>
              </a:tabLst>
            </a:pPr>
            <a:r>
              <a:rPr sz="2000" dirty="0">
                <a:latin typeface="Arial"/>
                <a:cs typeface="Arial"/>
              </a:rPr>
              <a:t>Align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release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dates,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activity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dates</a:t>
            </a:r>
            <a:endParaRPr sz="2000" dirty="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Char char="•"/>
              <a:tabLst>
                <a:tab pos="354965" algn="l"/>
              </a:tabLst>
            </a:pPr>
            <a:r>
              <a:rPr sz="2000" dirty="0">
                <a:latin typeface="Arial"/>
                <a:cs typeface="Arial"/>
              </a:rPr>
              <a:t>Think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margin: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last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vs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current</a:t>
            </a:r>
            <a:endParaRPr sz="2000" dirty="0">
              <a:latin typeface="Arial"/>
              <a:cs typeface="Arial"/>
            </a:endParaRPr>
          </a:p>
          <a:p>
            <a:pPr marL="355600" marR="616585" indent="-342900">
              <a:lnSpc>
                <a:spcPct val="100000"/>
              </a:lnSpc>
              <a:spcBef>
                <a:spcPts val="605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Use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expectations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baseline: </a:t>
            </a:r>
            <a:r>
              <a:rPr sz="2000" dirty="0">
                <a:latin typeface="Arial"/>
                <a:cs typeface="Arial"/>
              </a:rPr>
              <a:t>expectations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vs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actual</a:t>
            </a:r>
            <a:endParaRPr sz="2000" dirty="0">
              <a:latin typeface="Arial"/>
              <a:cs typeface="Arial"/>
            </a:endParaRPr>
          </a:p>
          <a:p>
            <a:pPr marL="355600" marR="1240155" indent="-342900">
              <a:lnSpc>
                <a:spcPct val="100000"/>
              </a:lnSpc>
              <a:spcBef>
                <a:spcPts val="61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Utilize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both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qualitative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quantitative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data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1687</Words>
  <Application>Microsoft Office PowerPoint</Application>
  <PresentationFormat>Widescreen</PresentationFormat>
  <Paragraphs>196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Aptos</vt:lpstr>
      <vt:lpstr>Arial</vt:lpstr>
      <vt:lpstr>Calibri</vt:lpstr>
      <vt:lpstr>Franklin Gothic Book</vt:lpstr>
      <vt:lpstr>Franklin Gothic Demi</vt:lpstr>
      <vt:lpstr>Office Theme</vt:lpstr>
      <vt:lpstr>MACRO JOURNAL TRACKING THE MACROECONOMY</vt:lpstr>
      <vt:lpstr>“WHAT DO YOU THINK ABOUT THE ECONOMY”?</vt:lpstr>
      <vt:lpstr>HOW DO WE ASSESS THE HEALTH OF A MULTI TRILLION-DOLLAR ECONOMY IN A MANNER THAT IS COMPLETE YET CONCISE?</vt:lpstr>
      <vt:lpstr>THIS IS NOT EASY</vt:lpstr>
      <vt:lpstr>RECOMMENDATIONS</vt:lpstr>
      <vt:lpstr>RECOMMENDATIONS</vt:lpstr>
      <vt:lpstr>RECOMMENDATIONS</vt:lpstr>
      <vt:lpstr>RECOMMENDATIONS</vt:lpstr>
      <vt:lpstr>RECOMMENDATIONS</vt:lpstr>
      <vt:lpstr>RECOMMENDATIONS Consolidate into three aspects of activity</vt:lpstr>
      <vt:lpstr>Output</vt:lpstr>
      <vt:lpstr>Output</vt:lpstr>
      <vt:lpstr>Output</vt:lpstr>
      <vt:lpstr>Labor</vt:lpstr>
      <vt:lpstr>Labor</vt:lpstr>
      <vt:lpstr>Labor</vt:lpstr>
      <vt:lpstr>Prices</vt:lpstr>
      <vt:lpstr>Prices</vt:lpstr>
      <vt:lpstr>Prices</vt:lpstr>
      <vt:lpstr>WATCH OUT FOR COMMON PITFALLS</vt:lpstr>
      <vt:lpstr>RESOURCES</vt:lpstr>
      <vt:lpstr>MJ SUMMARY: EACH WEEK ASK YOURSELF THREE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 JOURNAL TRACKING THE MACROECONOMY</dc:title>
  <dc:creator>Mike Aguilar</dc:creator>
  <cp:lastModifiedBy>Mike Aguilar</cp:lastModifiedBy>
  <cp:revision>2</cp:revision>
  <dcterms:created xsi:type="dcterms:W3CDTF">2024-08-11T16:47:12Z</dcterms:created>
  <dcterms:modified xsi:type="dcterms:W3CDTF">2024-10-23T18:32:23Z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2021-01-25T00:00:00Z</vt:filetime>
  </property>
  <property fmtid="{D5CDD505-2E9C-101B-9397-08002B2CF9AE}" pid="3" name="LastSaved">
    <vt:filetime>2024-08-11T00:00:00Z</vt:filetime>
  </property>
</Properties>
</file>