
<file path=[Content_Types].xml><?xml version="1.0" encoding="utf-8"?>
<Types xmlns="http://schemas.openxmlformats.org/package/2006/content-types">
  <Default Extension="png" ContentType="image/png"/>
  <Default Extension="tmp"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B31481-D8A1-48A2-9E91-8CD664191408}" v="51" dt="2024-08-26T13:54:06.658"/>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64" y="13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E9F383F4-E1EA-40D5-AAD9-BA2017423F69}" type="datetimeFigureOut">
              <a:rPr lang="en-US" smtClean="0"/>
              <a:t>8/27/2024</a:t>
            </a:fld>
            <a:endParaRPr lang="en-US"/>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54E0589D-F2FC-4A50-9AEA-1A1AFBB8F234}" type="slidenum">
              <a:rPr lang="en-US" smtClean="0"/>
              <a:t>‹#›</a:t>
            </a:fld>
            <a:endParaRPr lang="en-US"/>
          </a:p>
        </p:txBody>
      </p:sp>
    </p:spTree>
    <p:extLst>
      <p:ext uri="{BB962C8B-B14F-4D97-AF65-F5344CB8AC3E}">
        <p14:creationId xmlns:p14="http://schemas.microsoft.com/office/powerpoint/2010/main" val="614327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55002" y="1225232"/>
            <a:ext cx="4819015" cy="448944"/>
          </a:xfrm>
          <a:prstGeom prst="rect">
            <a:avLst/>
          </a:prstGeom>
        </p:spPr>
        <p:txBody>
          <a:bodyPr wrap="square" lIns="0" tIns="0" rIns="0" bIns="0">
            <a:spAutoFit/>
          </a:bodyPr>
          <a:lstStyle>
            <a:lvl1pPr>
              <a:defRPr sz="2750" b="1" i="0">
                <a:solidFill>
                  <a:srgbClr val="404040"/>
                </a:solidFill>
                <a:latin typeface="Franklin Gothic Demi"/>
                <a:cs typeface="Franklin Gothic Demi"/>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10064" y="6694386"/>
            <a:ext cx="5562600" cy="163614"/>
          </a:xfrm>
        </p:spPr>
        <p:txBody>
          <a:bodyPr lIns="0" tIns="0" rIns="0" bIns="0"/>
          <a:lstStyle>
            <a:lvl1pPr algn="l">
              <a:defRPr sz="800">
                <a:solidFill>
                  <a:schemeClr val="tx1">
                    <a:tint val="75000"/>
                  </a:schemeClr>
                </a:solidFill>
              </a:defRPr>
            </a:lvl1pPr>
          </a:lstStyle>
          <a:p>
            <a:r>
              <a:rPr lang="en-US"/>
              <a:t>Prof. Mike Aguilar | aguilar-mike@outlook.com | https:/www.linkedin.com/in/mike-aguilar-econ</a:t>
            </a:r>
            <a:endParaRPr lang="en-US" dirty="0"/>
          </a:p>
        </p:txBody>
      </p:sp>
      <p:sp>
        <p:nvSpPr>
          <p:cNvPr id="6" name="Holder 6"/>
          <p:cNvSpPr>
            <a:spLocks noGrp="1"/>
          </p:cNvSpPr>
          <p:nvPr>
            <p:ph type="sldNum" sz="quarter" idx="7"/>
          </p:nvPr>
        </p:nvSpPr>
        <p:spPr>
          <a:xfrm>
            <a:off x="9377776" y="6705600"/>
            <a:ext cx="2804160" cy="123111"/>
          </a:xfrm>
        </p:spPr>
        <p:txBody>
          <a:bodyPr lIns="0" tIns="0" rIns="0" bIns="0"/>
          <a:lstStyle>
            <a:lvl1pPr algn="r">
              <a:defRPr sz="800">
                <a:solidFill>
                  <a:schemeClr val="tx1">
                    <a:tint val="75000"/>
                  </a:schemeClr>
                </a:solidFill>
              </a:defRPr>
            </a:lvl1p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50" b="1" i="0">
                <a:solidFill>
                  <a:srgbClr val="404040"/>
                </a:solidFill>
                <a:latin typeface="Franklin Gothic Demi"/>
                <a:cs typeface="Franklin Gothic Dem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a:xfrm>
            <a:off x="0" y="6734889"/>
            <a:ext cx="6690360" cy="123111"/>
          </a:xfrm>
        </p:spPr>
        <p:txBody>
          <a:bodyPr lIns="0" tIns="0" rIns="0" bIns="0"/>
          <a:lstStyle>
            <a:lvl1pPr algn="l">
              <a:defRPr sz="800">
                <a:solidFill>
                  <a:schemeClr val="tx1">
                    <a:tint val="75000"/>
                  </a:schemeClr>
                </a:solidFill>
              </a:defRPr>
            </a:lvl1pPr>
          </a:lstStyle>
          <a:p>
            <a:r>
              <a:rPr lang="en-US" dirty="0"/>
              <a:t>Prof. Mike Aguilar | aguilar-mike@outlook.com | </a:t>
            </a:r>
            <a:r>
              <a:rPr lang="en-US" dirty="0">
                <a:solidFill>
                  <a:srgbClr val="666666"/>
                </a:solidFill>
                <a:highlight>
                  <a:srgbClr val="FFFFFF"/>
                </a:highlight>
                <a:latin typeface="Calibri" panose="020F0502020204030204" pitchFamily="34" charset="0"/>
              </a:rPr>
              <a:t>https:/www.linkedin.com/in/mike-aguilar-econ</a:t>
            </a:r>
            <a:endParaRPr lang="en-US" dirty="0"/>
          </a:p>
        </p:txBody>
      </p:sp>
      <p:sp>
        <p:nvSpPr>
          <p:cNvPr id="6" name="Holder 6"/>
          <p:cNvSpPr>
            <a:spLocks noGrp="1"/>
          </p:cNvSpPr>
          <p:nvPr>
            <p:ph type="sldNum" sz="quarter" idx="7"/>
          </p:nvPr>
        </p:nvSpPr>
        <p:spPr>
          <a:xfrm>
            <a:off x="9372600" y="6724825"/>
            <a:ext cx="2804160" cy="123111"/>
          </a:xfrm>
        </p:spPr>
        <p:txBody>
          <a:bodyPr lIns="0" tIns="0" rIns="0" bIns="0"/>
          <a:lstStyle>
            <a:lvl1pPr algn="r">
              <a:defRPr sz="800">
                <a:solidFill>
                  <a:schemeClr val="tx1">
                    <a:tint val="75000"/>
                  </a:schemeClr>
                </a:solidFill>
              </a:defRPr>
            </a:lvl1p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50" b="1" i="0">
                <a:solidFill>
                  <a:srgbClr val="404040"/>
                </a:solidFill>
                <a:latin typeface="Franklin Gothic Demi"/>
                <a:cs typeface="Franklin Gothic Demi"/>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0" y="6717605"/>
            <a:ext cx="6139498" cy="140395"/>
          </a:xfrm>
        </p:spPr>
        <p:txBody>
          <a:bodyPr lIns="0" tIns="0" rIns="0" bIns="0"/>
          <a:lstStyle>
            <a:lvl1pPr algn="l">
              <a:defRPr sz="800">
                <a:solidFill>
                  <a:schemeClr val="tx1">
                    <a:tint val="75000"/>
                  </a:schemeClr>
                </a:solidFill>
              </a:defRPr>
            </a:lvl1pPr>
          </a:lstStyle>
          <a:p>
            <a:r>
              <a:rPr lang="en-US"/>
              <a:t>Prof. Mike Aguilar | aguilar-mike@outlook.com | https:/www.linkedin.com/in/mike-aguilar-econ</a:t>
            </a:r>
            <a:endParaRPr lang="en-US" dirty="0"/>
          </a:p>
        </p:txBody>
      </p:sp>
      <p:sp>
        <p:nvSpPr>
          <p:cNvPr id="7" name="Holder 7"/>
          <p:cNvSpPr>
            <a:spLocks noGrp="1"/>
          </p:cNvSpPr>
          <p:nvPr>
            <p:ph type="sldNum" sz="quarter" idx="7"/>
          </p:nvPr>
        </p:nvSpPr>
        <p:spPr>
          <a:xfrm>
            <a:off x="9387840" y="6726246"/>
            <a:ext cx="2804160" cy="123111"/>
          </a:xfrm>
        </p:spPr>
        <p:txBody>
          <a:bodyPr lIns="0" tIns="0" rIns="0" bIns="0"/>
          <a:lstStyle>
            <a:lvl1pPr algn="r">
              <a:defRPr sz="800">
                <a:solidFill>
                  <a:schemeClr val="tx1">
                    <a:tint val="75000"/>
                  </a:schemeClr>
                </a:solidFill>
              </a:defRPr>
            </a:lvl1p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50" b="1" i="0">
                <a:solidFill>
                  <a:srgbClr val="404040"/>
                </a:solidFill>
                <a:latin typeface="Franklin Gothic Demi"/>
                <a:cs typeface="Franklin Gothic Demi"/>
              </a:defRPr>
            </a:lvl1pPr>
          </a:lstStyle>
          <a:p>
            <a:endParaRPr/>
          </a:p>
        </p:txBody>
      </p:sp>
      <p:sp>
        <p:nvSpPr>
          <p:cNvPr id="3" name="Holder 3"/>
          <p:cNvSpPr>
            <a:spLocks noGrp="1"/>
          </p:cNvSpPr>
          <p:nvPr>
            <p:ph type="ftr" sz="quarter" idx="5"/>
          </p:nvPr>
        </p:nvSpPr>
        <p:spPr>
          <a:xfrm>
            <a:off x="0" y="6734889"/>
            <a:ext cx="5791200" cy="123111"/>
          </a:xfrm>
        </p:spPr>
        <p:txBody>
          <a:bodyPr lIns="0" tIns="0" rIns="0" bIns="0"/>
          <a:lstStyle>
            <a:lvl1pPr algn="l">
              <a:defRPr sz="800">
                <a:solidFill>
                  <a:schemeClr val="tx1">
                    <a:tint val="75000"/>
                  </a:schemeClr>
                </a:solidFill>
              </a:defRPr>
            </a:lvl1pPr>
          </a:lstStyle>
          <a:p>
            <a:r>
              <a:rPr lang="en-US" dirty="0"/>
              <a:t>Prof. Mike Aguilar | aguilar-mike@outlook.com | </a:t>
            </a:r>
            <a:r>
              <a:rPr lang="en-US" dirty="0">
                <a:solidFill>
                  <a:srgbClr val="666666"/>
                </a:solidFill>
                <a:highlight>
                  <a:srgbClr val="FFFFFF"/>
                </a:highlight>
                <a:latin typeface="Calibri" panose="020F0502020204030204" pitchFamily="34" charset="0"/>
              </a:rPr>
              <a:t>https:/www.linkedin.com/in/mike-aguilar-econ</a:t>
            </a:r>
            <a:endParaRPr lang="en-US" dirty="0"/>
          </a:p>
        </p:txBody>
      </p:sp>
      <p:sp>
        <p:nvSpPr>
          <p:cNvPr id="5" name="Holder 5"/>
          <p:cNvSpPr>
            <a:spLocks noGrp="1"/>
          </p:cNvSpPr>
          <p:nvPr>
            <p:ph type="sldNum" sz="quarter" idx="7"/>
          </p:nvPr>
        </p:nvSpPr>
        <p:spPr>
          <a:xfrm>
            <a:off x="9367712" y="6734889"/>
            <a:ext cx="2804160" cy="123111"/>
          </a:xfrm>
        </p:spPr>
        <p:txBody>
          <a:bodyPr lIns="0" tIns="0" rIns="0" bIns="0"/>
          <a:lstStyle>
            <a:lvl1pPr algn="r">
              <a:defRPr sz="800">
                <a:solidFill>
                  <a:schemeClr val="tx1">
                    <a:tint val="75000"/>
                  </a:schemeClr>
                </a:solidFill>
              </a:defRPr>
            </a:lvl1p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0" y="6734889"/>
            <a:ext cx="5348377" cy="123111"/>
          </a:xfrm>
        </p:spPr>
        <p:txBody>
          <a:bodyPr lIns="0" tIns="0" rIns="0" bIns="0"/>
          <a:lstStyle>
            <a:lvl1pPr algn="l">
              <a:defRPr sz="800">
                <a:solidFill>
                  <a:schemeClr val="tx1">
                    <a:tint val="75000"/>
                  </a:schemeClr>
                </a:solidFill>
              </a:defRPr>
            </a:lvl1pPr>
          </a:lstStyle>
          <a:p>
            <a:r>
              <a:rPr lang="en-US" dirty="0"/>
              <a:t>Prof. Mike Aguilar | aguilar-mike@outlook.com | </a:t>
            </a:r>
            <a:r>
              <a:rPr lang="en-US" dirty="0">
                <a:solidFill>
                  <a:srgbClr val="666666"/>
                </a:solidFill>
                <a:highlight>
                  <a:srgbClr val="FFFFFF"/>
                </a:highlight>
                <a:latin typeface="Calibri" panose="020F0502020204030204" pitchFamily="34" charset="0"/>
              </a:rPr>
              <a:t>https:/www.linkedin.com/in/mike-aguilar-econ</a:t>
            </a:r>
            <a:endParaRPr lang="en-US" dirty="0"/>
          </a:p>
        </p:txBody>
      </p:sp>
      <p:sp>
        <p:nvSpPr>
          <p:cNvPr id="4" name="Holder 4"/>
          <p:cNvSpPr>
            <a:spLocks noGrp="1"/>
          </p:cNvSpPr>
          <p:nvPr>
            <p:ph type="sldNum" sz="quarter" idx="7"/>
          </p:nvPr>
        </p:nvSpPr>
        <p:spPr>
          <a:xfrm>
            <a:off x="9387840" y="6719501"/>
            <a:ext cx="2804160" cy="138499"/>
          </a:xfrm>
        </p:spPr>
        <p:txBody>
          <a:bodyPr lIns="0" tIns="0" rIns="0" bIns="0"/>
          <a:lstStyle>
            <a:lvl1pPr algn="r">
              <a:defRPr sz="900">
                <a:solidFill>
                  <a:schemeClr val="tx1">
                    <a:tint val="75000"/>
                  </a:schemeClr>
                </a:solidFill>
              </a:defRPr>
            </a:lvl1p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447675" y="457200"/>
            <a:ext cx="3705225" cy="95250"/>
          </a:xfrm>
          <a:custGeom>
            <a:avLst/>
            <a:gdLst/>
            <a:ahLst/>
            <a:cxnLst/>
            <a:rect l="l" t="t" r="r" b="b"/>
            <a:pathLst>
              <a:path w="3705225" h="95250">
                <a:moveTo>
                  <a:pt x="3705225" y="0"/>
                </a:moveTo>
                <a:lnTo>
                  <a:pt x="0" y="0"/>
                </a:lnTo>
                <a:lnTo>
                  <a:pt x="0" y="95250"/>
                </a:lnTo>
                <a:lnTo>
                  <a:pt x="3705225" y="95250"/>
                </a:lnTo>
                <a:lnTo>
                  <a:pt x="3705225" y="0"/>
                </a:lnTo>
                <a:close/>
              </a:path>
            </a:pathLst>
          </a:custGeom>
          <a:solidFill>
            <a:srgbClr val="465258"/>
          </a:solidFill>
        </p:spPr>
        <p:txBody>
          <a:bodyPr wrap="square" lIns="0" tIns="0" rIns="0" bIns="0" rtlCol="0"/>
          <a:lstStyle/>
          <a:p>
            <a:endParaRPr/>
          </a:p>
        </p:txBody>
      </p:sp>
      <p:sp>
        <p:nvSpPr>
          <p:cNvPr id="17" name="bg object 17"/>
          <p:cNvSpPr/>
          <p:nvPr/>
        </p:nvSpPr>
        <p:spPr>
          <a:xfrm>
            <a:off x="8039100" y="457200"/>
            <a:ext cx="3705225" cy="95250"/>
          </a:xfrm>
          <a:custGeom>
            <a:avLst/>
            <a:gdLst/>
            <a:ahLst/>
            <a:cxnLst/>
            <a:rect l="l" t="t" r="r" b="b"/>
            <a:pathLst>
              <a:path w="3705225" h="95250">
                <a:moveTo>
                  <a:pt x="3705225" y="0"/>
                </a:moveTo>
                <a:lnTo>
                  <a:pt x="0" y="0"/>
                </a:lnTo>
                <a:lnTo>
                  <a:pt x="0" y="95250"/>
                </a:lnTo>
                <a:lnTo>
                  <a:pt x="3705225" y="95250"/>
                </a:lnTo>
                <a:lnTo>
                  <a:pt x="3705225" y="0"/>
                </a:lnTo>
                <a:close/>
              </a:path>
            </a:pathLst>
          </a:custGeom>
          <a:solidFill>
            <a:srgbClr val="959FA7"/>
          </a:solidFill>
        </p:spPr>
        <p:txBody>
          <a:bodyPr wrap="square" lIns="0" tIns="0" rIns="0" bIns="0" rtlCol="0"/>
          <a:lstStyle/>
          <a:p>
            <a:endParaRPr/>
          </a:p>
        </p:txBody>
      </p:sp>
      <p:sp>
        <p:nvSpPr>
          <p:cNvPr id="18" name="bg object 18"/>
          <p:cNvSpPr/>
          <p:nvPr/>
        </p:nvSpPr>
        <p:spPr>
          <a:xfrm>
            <a:off x="4238625" y="457200"/>
            <a:ext cx="3705225" cy="95250"/>
          </a:xfrm>
          <a:custGeom>
            <a:avLst/>
            <a:gdLst/>
            <a:ahLst/>
            <a:cxnLst/>
            <a:rect l="l" t="t" r="r" b="b"/>
            <a:pathLst>
              <a:path w="3705225" h="95250">
                <a:moveTo>
                  <a:pt x="3705225" y="0"/>
                </a:moveTo>
                <a:lnTo>
                  <a:pt x="0" y="0"/>
                </a:lnTo>
                <a:lnTo>
                  <a:pt x="0" y="95250"/>
                </a:lnTo>
                <a:lnTo>
                  <a:pt x="3705225" y="95250"/>
                </a:lnTo>
                <a:lnTo>
                  <a:pt x="3705225" y="0"/>
                </a:lnTo>
                <a:close/>
              </a:path>
            </a:pathLst>
          </a:custGeom>
          <a:solidFill>
            <a:srgbClr val="1CACE3"/>
          </a:solidFill>
        </p:spPr>
        <p:txBody>
          <a:bodyPr wrap="square" lIns="0" tIns="0" rIns="0" bIns="0" rtlCol="0"/>
          <a:lstStyle/>
          <a:p>
            <a:endParaRPr/>
          </a:p>
        </p:txBody>
      </p:sp>
      <p:sp>
        <p:nvSpPr>
          <p:cNvPr id="2" name="Holder 2"/>
          <p:cNvSpPr>
            <a:spLocks noGrp="1"/>
          </p:cNvSpPr>
          <p:nvPr>
            <p:ph type="title"/>
          </p:nvPr>
        </p:nvSpPr>
        <p:spPr>
          <a:xfrm>
            <a:off x="655002" y="1225232"/>
            <a:ext cx="6253480" cy="448944"/>
          </a:xfrm>
          <a:prstGeom prst="rect">
            <a:avLst/>
          </a:prstGeom>
        </p:spPr>
        <p:txBody>
          <a:bodyPr wrap="square" lIns="0" tIns="0" rIns="0" bIns="0">
            <a:spAutoFit/>
          </a:bodyPr>
          <a:lstStyle>
            <a:lvl1pPr>
              <a:defRPr sz="2750" b="1" i="0">
                <a:solidFill>
                  <a:srgbClr val="404040"/>
                </a:solidFill>
                <a:latin typeface="Franklin Gothic Demi"/>
                <a:cs typeface="Franklin Gothic Demi"/>
              </a:defRPr>
            </a:lvl1pPr>
          </a:lstStyle>
          <a:p>
            <a:endParaRPr/>
          </a:p>
        </p:txBody>
      </p:sp>
      <p:sp>
        <p:nvSpPr>
          <p:cNvPr id="3" name="Holder 3"/>
          <p:cNvSpPr>
            <a:spLocks noGrp="1"/>
          </p:cNvSpPr>
          <p:nvPr>
            <p:ph type="body" idx="1"/>
          </p:nvPr>
        </p:nvSpPr>
        <p:spPr>
          <a:xfrm>
            <a:off x="609600" y="1577340"/>
            <a:ext cx="109728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0" y="6734889"/>
            <a:ext cx="5684520" cy="123111"/>
          </a:xfrm>
          <a:prstGeom prst="rect">
            <a:avLst/>
          </a:prstGeom>
        </p:spPr>
        <p:txBody>
          <a:bodyPr wrap="square" lIns="0" tIns="0" rIns="0" bIns="0">
            <a:spAutoFit/>
          </a:bodyPr>
          <a:lstStyle>
            <a:lvl1pPr algn="l">
              <a:defRPr sz="800">
                <a:solidFill>
                  <a:schemeClr val="tx1">
                    <a:tint val="75000"/>
                  </a:schemeClr>
                </a:solidFill>
              </a:defRPr>
            </a:lvl1pPr>
          </a:lstStyle>
          <a:p>
            <a:r>
              <a:rPr lang="en-US" dirty="0"/>
              <a:t>Prof. Mike Aguilar | aguilar-mike@outlook.com | </a:t>
            </a:r>
            <a:r>
              <a:rPr lang="en-US" dirty="0">
                <a:solidFill>
                  <a:srgbClr val="666666"/>
                </a:solidFill>
                <a:highlight>
                  <a:srgbClr val="FFFFFF"/>
                </a:highlight>
                <a:latin typeface="Calibri" panose="020F0502020204030204" pitchFamily="34" charset="0"/>
              </a:rPr>
              <a:t>https:/www.linkedin.com/in/mike-aguilar-econ</a:t>
            </a:r>
            <a:endParaRPr lang="en-US" dirty="0"/>
          </a:p>
        </p:txBody>
      </p:sp>
      <p:sp>
        <p:nvSpPr>
          <p:cNvPr id="6" name="Holder 6"/>
          <p:cNvSpPr>
            <a:spLocks noGrp="1"/>
          </p:cNvSpPr>
          <p:nvPr>
            <p:ph type="sldNum" sz="quarter" idx="7"/>
          </p:nvPr>
        </p:nvSpPr>
        <p:spPr>
          <a:xfrm>
            <a:off x="9387840" y="6734889"/>
            <a:ext cx="2804160" cy="123111"/>
          </a:xfrm>
          <a:prstGeom prst="rect">
            <a:avLst/>
          </a:prstGeom>
        </p:spPr>
        <p:txBody>
          <a:bodyPr wrap="square" lIns="0" tIns="0" rIns="0" bIns="0">
            <a:spAutoFit/>
          </a:bodyPr>
          <a:lstStyle>
            <a:lvl1pPr algn="r">
              <a:defRPr sz="8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hyperlink" Target="https://www.investing.com/economic-calendar/" TargetMode="External"/><Relationship Id="rId2" Type="http://schemas.openxmlformats.org/officeDocument/2006/relationships/hyperlink" Target="https://tradingeconomics.com/calendar" TargetMode="External"/><Relationship Id="rId1" Type="http://schemas.openxmlformats.org/officeDocument/2006/relationships/slideLayout" Target="../slideLayouts/slideLayout5.xml"/><Relationship Id="rId4" Type="http://schemas.openxmlformats.org/officeDocument/2006/relationships/hyperlink" Target="https://www.marketwatch.com/economy-politics/calendar"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60400" y="1428631"/>
            <a:ext cx="5630545" cy="1611630"/>
          </a:xfrm>
          <a:prstGeom prst="rect">
            <a:avLst/>
          </a:prstGeom>
        </p:spPr>
        <p:txBody>
          <a:bodyPr vert="horz" wrap="square" lIns="0" tIns="182245" rIns="0" bIns="0" rtlCol="0">
            <a:spAutoFit/>
          </a:bodyPr>
          <a:lstStyle/>
          <a:p>
            <a:pPr marL="12700">
              <a:lnSpc>
                <a:spcPct val="100000"/>
              </a:lnSpc>
              <a:spcBef>
                <a:spcPts val="1435"/>
              </a:spcBef>
            </a:pPr>
            <a:r>
              <a:rPr sz="5400" dirty="0"/>
              <a:t>ECON</a:t>
            </a:r>
            <a:r>
              <a:rPr sz="5400" spc="-20" dirty="0"/>
              <a:t> </a:t>
            </a:r>
            <a:r>
              <a:rPr sz="5400" spc="-10" dirty="0"/>
              <a:t>CALENDARS</a:t>
            </a:r>
            <a:endParaRPr sz="5400"/>
          </a:p>
          <a:p>
            <a:pPr marL="12700">
              <a:lnSpc>
                <a:spcPct val="100000"/>
              </a:lnSpc>
              <a:spcBef>
                <a:spcPts val="825"/>
              </a:spcBef>
            </a:pPr>
            <a:r>
              <a:rPr sz="3200" b="0" dirty="0">
                <a:solidFill>
                  <a:srgbClr val="1CACE3"/>
                </a:solidFill>
                <a:latin typeface="Franklin Gothic Book"/>
                <a:cs typeface="Franklin Gothic Book"/>
              </a:rPr>
              <a:t>AN</a:t>
            </a:r>
            <a:r>
              <a:rPr sz="3200" b="0" spc="-70" dirty="0">
                <a:solidFill>
                  <a:srgbClr val="1CACE3"/>
                </a:solidFill>
                <a:latin typeface="Franklin Gothic Book"/>
                <a:cs typeface="Franklin Gothic Book"/>
              </a:rPr>
              <a:t> </a:t>
            </a:r>
            <a:r>
              <a:rPr sz="3200" b="0" dirty="0">
                <a:solidFill>
                  <a:srgbClr val="1CACE3"/>
                </a:solidFill>
                <a:latin typeface="Franklin Gothic Book"/>
                <a:cs typeface="Franklin Gothic Book"/>
              </a:rPr>
              <a:t>INTRODUCTION</a:t>
            </a:r>
            <a:r>
              <a:rPr sz="3200" b="0" spc="-70" dirty="0">
                <a:solidFill>
                  <a:srgbClr val="1CACE3"/>
                </a:solidFill>
                <a:latin typeface="Franklin Gothic Book"/>
                <a:cs typeface="Franklin Gothic Book"/>
              </a:rPr>
              <a:t> </a:t>
            </a:r>
            <a:r>
              <a:rPr sz="3200" b="0" dirty="0">
                <a:solidFill>
                  <a:srgbClr val="1CACE3"/>
                </a:solidFill>
                <a:latin typeface="Franklin Gothic Book"/>
                <a:cs typeface="Franklin Gothic Book"/>
              </a:rPr>
              <a:t>TO</a:t>
            </a:r>
            <a:r>
              <a:rPr sz="3200" b="0" spc="-55" dirty="0">
                <a:solidFill>
                  <a:srgbClr val="1CACE3"/>
                </a:solidFill>
                <a:latin typeface="Franklin Gothic Book"/>
                <a:cs typeface="Franklin Gothic Book"/>
              </a:rPr>
              <a:t> </a:t>
            </a:r>
            <a:r>
              <a:rPr sz="3200" b="0" dirty="0">
                <a:solidFill>
                  <a:srgbClr val="1CACE3"/>
                </a:solidFill>
                <a:latin typeface="Franklin Gothic Book"/>
                <a:cs typeface="Franklin Gothic Book"/>
              </a:rPr>
              <a:t>THE</a:t>
            </a:r>
            <a:r>
              <a:rPr sz="3200" b="0" spc="-95" dirty="0">
                <a:solidFill>
                  <a:srgbClr val="1CACE3"/>
                </a:solidFill>
                <a:latin typeface="Franklin Gothic Book"/>
                <a:cs typeface="Franklin Gothic Book"/>
              </a:rPr>
              <a:t> </a:t>
            </a:r>
            <a:r>
              <a:rPr sz="3200" b="0" spc="-20" dirty="0">
                <a:solidFill>
                  <a:srgbClr val="1CACE3"/>
                </a:solidFill>
                <a:latin typeface="Franklin Gothic Book"/>
                <a:cs typeface="Franklin Gothic Book"/>
              </a:rPr>
              <a:t>TOOL</a:t>
            </a:r>
            <a:endParaRPr sz="3200">
              <a:latin typeface="Franklin Gothic Book"/>
              <a:cs typeface="Franklin Gothic Book"/>
            </a:endParaRPr>
          </a:p>
        </p:txBody>
      </p:sp>
      <p:sp>
        <p:nvSpPr>
          <p:cNvPr id="3" name="object 3"/>
          <p:cNvSpPr/>
          <p:nvPr/>
        </p:nvSpPr>
        <p:spPr>
          <a:xfrm>
            <a:off x="447675" y="457200"/>
            <a:ext cx="3705225" cy="95250"/>
          </a:xfrm>
          <a:custGeom>
            <a:avLst/>
            <a:gdLst/>
            <a:ahLst/>
            <a:cxnLst/>
            <a:rect l="l" t="t" r="r" b="b"/>
            <a:pathLst>
              <a:path w="3705225" h="95250">
                <a:moveTo>
                  <a:pt x="3705225" y="0"/>
                </a:moveTo>
                <a:lnTo>
                  <a:pt x="0" y="0"/>
                </a:lnTo>
                <a:lnTo>
                  <a:pt x="0" y="95250"/>
                </a:lnTo>
                <a:lnTo>
                  <a:pt x="3705225" y="95250"/>
                </a:lnTo>
                <a:lnTo>
                  <a:pt x="3705225" y="0"/>
                </a:lnTo>
                <a:close/>
              </a:path>
            </a:pathLst>
          </a:custGeom>
          <a:solidFill>
            <a:srgbClr val="465258"/>
          </a:solidFill>
        </p:spPr>
        <p:txBody>
          <a:bodyPr wrap="square" lIns="0" tIns="0" rIns="0" bIns="0" rtlCol="0"/>
          <a:lstStyle/>
          <a:p>
            <a:endParaRPr/>
          </a:p>
        </p:txBody>
      </p:sp>
      <p:sp>
        <p:nvSpPr>
          <p:cNvPr id="4" name="object 4"/>
          <p:cNvSpPr/>
          <p:nvPr/>
        </p:nvSpPr>
        <p:spPr>
          <a:xfrm>
            <a:off x="4238625" y="457200"/>
            <a:ext cx="3705225" cy="95250"/>
          </a:xfrm>
          <a:custGeom>
            <a:avLst/>
            <a:gdLst/>
            <a:ahLst/>
            <a:cxnLst/>
            <a:rect l="l" t="t" r="r" b="b"/>
            <a:pathLst>
              <a:path w="3705225" h="95250">
                <a:moveTo>
                  <a:pt x="3705225" y="0"/>
                </a:moveTo>
                <a:lnTo>
                  <a:pt x="0" y="0"/>
                </a:lnTo>
                <a:lnTo>
                  <a:pt x="0" y="95250"/>
                </a:lnTo>
                <a:lnTo>
                  <a:pt x="3705225" y="95250"/>
                </a:lnTo>
                <a:lnTo>
                  <a:pt x="3705225" y="0"/>
                </a:lnTo>
                <a:close/>
              </a:path>
            </a:pathLst>
          </a:custGeom>
          <a:solidFill>
            <a:srgbClr val="1CACE3"/>
          </a:solidFill>
        </p:spPr>
        <p:txBody>
          <a:bodyPr wrap="square" lIns="0" tIns="0" rIns="0" bIns="0" rtlCol="0"/>
          <a:lstStyle/>
          <a:p>
            <a:endParaRPr/>
          </a:p>
        </p:txBody>
      </p:sp>
      <p:sp>
        <p:nvSpPr>
          <p:cNvPr id="5" name="object 5"/>
          <p:cNvSpPr/>
          <p:nvPr/>
        </p:nvSpPr>
        <p:spPr>
          <a:xfrm>
            <a:off x="8039100" y="457200"/>
            <a:ext cx="3705225" cy="95250"/>
          </a:xfrm>
          <a:custGeom>
            <a:avLst/>
            <a:gdLst/>
            <a:ahLst/>
            <a:cxnLst/>
            <a:rect l="l" t="t" r="r" b="b"/>
            <a:pathLst>
              <a:path w="3705225" h="95250">
                <a:moveTo>
                  <a:pt x="3705225" y="0"/>
                </a:moveTo>
                <a:lnTo>
                  <a:pt x="0" y="0"/>
                </a:lnTo>
                <a:lnTo>
                  <a:pt x="0" y="95250"/>
                </a:lnTo>
                <a:lnTo>
                  <a:pt x="3705225" y="95250"/>
                </a:lnTo>
                <a:lnTo>
                  <a:pt x="3705225" y="0"/>
                </a:lnTo>
                <a:close/>
              </a:path>
            </a:pathLst>
          </a:custGeom>
          <a:solidFill>
            <a:srgbClr val="959FA7"/>
          </a:solidFill>
        </p:spPr>
        <p:txBody>
          <a:bodyPr wrap="square" lIns="0" tIns="0" rIns="0" bIns="0" rtlCol="0"/>
          <a:lstStyle/>
          <a:p>
            <a:endParaRPr/>
          </a:p>
        </p:txBody>
      </p:sp>
      <p:sp>
        <p:nvSpPr>
          <p:cNvPr id="7" name="Footer Placeholder 6">
            <a:extLst>
              <a:ext uri="{FF2B5EF4-FFF2-40B4-BE49-F238E27FC236}">
                <a16:creationId xmlns:a16="http://schemas.microsoft.com/office/drawing/2014/main" id="{0355CDD3-0AE3-ED34-CFD6-E8FD702387D1}"/>
              </a:ext>
            </a:extLst>
          </p:cNvPr>
          <p:cNvSpPr>
            <a:spLocks noGrp="1"/>
          </p:cNvSpPr>
          <p:nvPr>
            <p:ph type="ftr" sz="quarter" idx="5"/>
          </p:nvPr>
        </p:nvSpPr>
        <p:spPr/>
        <p:txBody>
          <a:bodyPr/>
          <a:lstStyle/>
          <a:p>
            <a:r>
              <a:rPr lang="en-US"/>
              <a:t>Prof. Mike Aguilar | aguilar-mike@outlook.com | </a:t>
            </a:r>
            <a:r>
              <a:rPr lang="en-US">
                <a:solidFill>
                  <a:srgbClr val="666666"/>
                </a:solidFill>
                <a:highlight>
                  <a:srgbClr val="FFFFFF"/>
                </a:highlight>
                <a:latin typeface="Calibri" panose="020F0502020204030204" pitchFamily="34" charset="0"/>
              </a:rPr>
              <a:t>https:/www.linkedin.com/in/mike-aguilar-econ</a:t>
            </a:r>
            <a:endParaRPr lang="en-US" dirty="0"/>
          </a:p>
        </p:txBody>
      </p:sp>
      <p:sp>
        <p:nvSpPr>
          <p:cNvPr id="8" name="Slide Number Placeholder 7">
            <a:extLst>
              <a:ext uri="{FF2B5EF4-FFF2-40B4-BE49-F238E27FC236}">
                <a16:creationId xmlns:a16="http://schemas.microsoft.com/office/drawing/2014/main" id="{637C8100-F64D-0AF7-F326-6E55C4F3BB37}"/>
              </a:ext>
            </a:extLst>
          </p:cNvPr>
          <p:cNvSpPr>
            <a:spLocks noGrp="1"/>
          </p:cNvSpPr>
          <p:nvPr>
            <p:ph type="sldNum" sz="quarter" idx="7"/>
          </p:nvPr>
        </p:nvSpPr>
        <p:spPr/>
        <p:txBody>
          <a:bodyPr/>
          <a:lstStyle/>
          <a:p>
            <a:fld id="{B6F15528-21DE-4FAA-801E-634DDDAF4B2B}"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prstGeom prst="rect">
            <a:avLst/>
          </a:prstGeom>
        </p:spPr>
        <p:txBody>
          <a:bodyPr vert="horz" wrap="square" lIns="0" tIns="15875" rIns="0" bIns="0" rtlCol="0">
            <a:spAutoFit/>
          </a:bodyPr>
          <a:lstStyle/>
          <a:p>
            <a:pPr marL="12700">
              <a:lnSpc>
                <a:spcPct val="100000"/>
              </a:lnSpc>
              <a:spcBef>
                <a:spcPts val="125"/>
              </a:spcBef>
            </a:pPr>
            <a:r>
              <a:rPr lang="en-US" spc="-20" dirty="0"/>
              <a:t>SOURCE</a:t>
            </a:r>
            <a:endParaRPr spc="-20" dirty="0"/>
          </a:p>
        </p:txBody>
      </p:sp>
      <p:pic>
        <p:nvPicPr>
          <p:cNvPr id="3" name="object 3"/>
          <p:cNvPicPr/>
          <p:nvPr/>
        </p:nvPicPr>
        <p:blipFill>
          <a:blip r:embed="rId2" cstate="print"/>
          <a:stretch>
            <a:fillRect/>
          </a:stretch>
        </p:blipFill>
        <p:spPr>
          <a:xfrm>
            <a:off x="1447800" y="2057400"/>
            <a:ext cx="8991600" cy="3257550"/>
          </a:xfrm>
          <a:prstGeom prst="rect">
            <a:avLst/>
          </a:prstGeom>
        </p:spPr>
      </p:pic>
      <p:sp>
        <p:nvSpPr>
          <p:cNvPr id="5" name="object 5"/>
          <p:cNvSpPr txBox="1"/>
          <p:nvPr/>
        </p:nvSpPr>
        <p:spPr>
          <a:xfrm>
            <a:off x="1676400" y="5362575"/>
            <a:ext cx="2301240" cy="123111"/>
          </a:xfrm>
          <a:prstGeom prst="rect">
            <a:avLst/>
          </a:prstGeom>
        </p:spPr>
        <p:txBody>
          <a:bodyPr vert="horz" wrap="square" lIns="0" tIns="0" rIns="0" bIns="0" rtlCol="0">
            <a:spAutoFit/>
          </a:bodyPr>
          <a:lstStyle/>
          <a:p>
            <a:pPr marL="12700">
              <a:lnSpc>
                <a:spcPct val="100000"/>
              </a:lnSpc>
            </a:pPr>
            <a:r>
              <a:rPr sz="800" spc="-10" dirty="0">
                <a:latin typeface="Franklin Gothic Book"/>
                <a:cs typeface="Franklin Gothic Book"/>
              </a:rPr>
              <a:t>TradingEconomics.com</a:t>
            </a:r>
            <a:endParaRPr sz="800" dirty="0">
              <a:latin typeface="Franklin Gothic Book"/>
              <a:cs typeface="Franklin Gothic Book"/>
            </a:endParaRPr>
          </a:p>
        </p:txBody>
      </p:sp>
      <p:sp>
        <p:nvSpPr>
          <p:cNvPr id="6" name="Oval 5">
            <a:extLst>
              <a:ext uri="{FF2B5EF4-FFF2-40B4-BE49-F238E27FC236}">
                <a16:creationId xmlns:a16="http://schemas.microsoft.com/office/drawing/2014/main" id="{B2BF037B-FE13-6E9B-4CFB-2ECD927D8DA8}"/>
              </a:ext>
            </a:extLst>
          </p:cNvPr>
          <p:cNvSpPr/>
          <p:nvPr/>
        </p:nvSpPr>
        <p:spPr>
          <a:xfrm>
            <a:off x="5843016" y="5057775"/>
            <a:ext cx="2438400" cy="304800"/>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 name="TextBox 6">
            <a:extLst>
              <a:ext uri="{FF2B5EF4-FFF2-40B4-BE49-F238E27FC236}">
                <a16:creationId xmlns:a16="http://schemas.microsoft.com/office/drawing/2014/main" id="{E6B84AB1-85A9-07E2-ECF3-B33E1A290D13}"/>
              </a:ext>
            </a:extLst>
          </p:cNvPr>
          <p:cNvSpPr txBox="1"/>
          <p:nvPr/>
        </p:nvSpPr>
        <p:spPr>
          <a:xfrm>
            <a:off x="5029200" y="5819775"/>
            <a:ext cx="4288353" cy="369332"/>
          </a:xfrm>
          <a:prstGeom prst="rect">
            <a:avLst/>
          </a:prstGeom>
          <a:noFill/>
        </p:spPr>
        <p:txBody>
          <a:bodyPr wrap="none" rtlCol="0">
            <a:spAutoFit/>
          </a:bodyPr>
          <a:lstStyle/>
          <a:p>
            <a:r>
              <a:rPr lang="en-US" dirty="0"/>
              <a:t>The data provider is usually linked/cited </a:t>
            </a:r>
          </a:p>
        </p:txBody>
      </p:sp>
      <p:cxnSp>
        <p:nvCxnSpPr>
          <p:cNvPr id="9" name="Straight Arrow Connector 8">
            <a:extLst>
              <a:ext uri="{FF2B5EF4-FFF2-40B4-BE49-F238E27FC236}">
                <a16:creationId xmlns:a16="http://schemas.microsoft.com/office/drawing/2014/main" id="{3AD5AB35-0297-12BC-4C3E-885532C2D5A2}"/>
              </a:ext>
            </a:extLst>
          </p:cNvPr>
          <p:cNvCxnSpPr>
            <a:cxnSpLocks/>
            <a:stCxn id="7" idx="0"/>
          </p:cNvCxnSpPr>
          <p:nvPr/>
        </p:nvCxnSpPr>
        <p:spPr>
          <a:xfrm flipV="1">
            <a:off x="7173377" y="5406595"/>
            <a:ext cx="141823" cy="413180"/>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12" name="Footer Placeholder 11">
            <a:extLst>
              <a:ext uri="{FF2B5EF4-FFF2-40B4-BE49-F238E27FC236}">
                <a16:creationId xmlns:a16="http://schemas.microsoft.com/office/drawing/2014/main" id="{0F849038-C190-BA76-0091-5B5846DFB658}"/>
              </a:ext>
            </a:extLst>
          </p:cNvPr>
          <p:cNvSpPr>
            <a:spLocks noGrp="1"/>
          </p:cNvSpPr>
          <p:nvPr>
            <p:ph type="ftr" sz="quarter" idx="5"/>
          </p:nvPr>
        </p:nvSpPr>
        <p:spPr/>
        <p:txBody>
          <a:bodyPr/>
          <a:lstStyle/>
          <a:p>
            <a:r>
              <a:rPr lang="en-US"/>
              <a:t>Prof. Mike Aguilar | aguilar-mike@outlook.com | https:/www.linkedin.com/in/mike-aguilar-econ</a:t>
            </a:r>
            <a:endParaRPr lang="en-US" dirty="0"/>
          </a:p>
        </p:txBody>
      </p:sp>
      <p:sp>
        <p:nvSpPr>
          <p:cNvPr id="13" name="Slide Number Placeholder 12">
            <a:extLst>
              <a:ext uri="{FF2B5EF4-FFF2-40B4-BE49-F238E27FC236}">
                <a16:creationId xmlns:a16="http://schemas.microsoft.com/office/drawing/2014/main" id="{F1D9015B-3C97-5CC6-7C38-777B067AE7DB}"/>
              </a:ext>
            </a:extLst>
          </p:cNvPr>
          <p:cNvSpPr>
            <a:spLocks noGrp="1"/>
          </p:cNvSpPr>
          <p:nvPr>
            <p:ph type="sldNum" sz="quarter" idx="7"/>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1943733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5875" rIns="0" bIns="0" rtlCol="0">
            <a:spAutoFit/>
          </a:bodyPr>
          <a:lstStyle/>
          <a:p>
            <a:pPr marL="12700">
              <a:lnSpc>
                <a:spcPct val="100000"/>
              </a:lnSpc>
              <a:spcBef>
                <a:spcPts val="125"/>
              </a:spcBef>
            </a:pPr>
            <a:r>
              <a:rPr lang="en-US" dirty="0"/>
              <a:t>NOT EXHAUSTIVE</a:t>
            </a:r>
            <a:endParaRPr spc="-10" dirty="0"/>
          </a:p>
        </p:txBody>
      </p:sp>
      <p:sp>
        <p:nvSpPr>
          <p:cNvPr id="18" name="object 18"/>
          <p:cNvSpPr txBox="1"/>
          <p:nvPr/>
        </p:nvSpPr>
        <p:spPr>
          <a:xfrm>
            <a:off x="1828800" y="6388867"/>
            <a:ext cx="2301240" cy="135935"/>
          </a:xfrm>
          <a:prstGeom prst="rect">
            <a:avLst/>
          </a:prstGeom>
        </p:spPr>
        <p:txBody>
          <a:bodyPr vert="horz" wrap="square" lIns="0" tIns="12700" rIns="0" bIns="0" rtlCol="0">
            <a:spAutoFit/>
          </a:bodyPr>
          <a:lstStyle/>
          <a:p>
            <a:pPr marL="12700">
              <a:lnSpc>
                <a:spcPct val="100000"/>
              </a:lnSpc>
              <a:spcBef>
                <a:spcPts val="100"/>
              </a:spcBef>
            </a:pPr>
            <a:r>
              <a:rPr sz="800" spc="-10" dirty="0">
                <a:latin typeface="Franklin Gothic Book"/>
                <a:cs typeface="Franklin Gothic Book"/>
              </a:rPr>
              <a:t>TradingEconomics.com</a:t>
            </a:r>
            <a:endParaRPr sz="800" dirty="0">
              <a:latin typeface="Franklin Gothic Book"/>
              <a:cs typeface="Franklin Gothic Book"/>
            </a:endParaRPr>
          </a:p>
        </p:txBody>
      </p:sp>
      <p:sp>
        <p:nvSpPr>
          <p:cNvPr id="19" name="Footer Placeholder 18">
            <a:extLst>
              <a:ext uri="{FF2B5EF4-FFF2-40B4-BE49-F238E27FC236}">
                <a16:creationId xmlns:a16="http://schemas.microsoft.com/office/drawing/2014/main" id="{DD03CFBF-F696-56B1-299F-1191877141F5}"/>
              </a:ext>
            </a:extLst>
          </p:cNvPr>
          <p:cNvSpPr>
            <a:spLocks noGrp="1"/>
          </p:cNvSpPr>
          <p:nvPr>
            <p:ph type="ftr" sz="quarter" idx="5"/>
          </p:nvPr>
        </p:nvSpPr>
        <p:spPr/>
        <p:txBody>
          <a:bodyPr/>
          <a:lstStyle/>
          <a:p>
            <a:r>
              <a:rPr lang="en-US"/>
              <a:t>Prof. Mike Aguilar | aguilar-mike@outlook.com | https:/www.linkedin.com/in/mike-aguilar-econ</a:t>
            </a:r>
            <a:endParaRPr lang="en-US" dirty="0"/>
          </a:p>
        </p:txBody>
      </p:sp>
      <p:sp>
        <p:nvSpPr>
          <p:cNvPr id="20" name="Slide Number Placeholder 19">
            <a:extLst>
              <a:ext uri="{FF2B5EF4-FFF2-40B4-BE49-F238E27FC236}">
                <a16:creationId xmlns:a16="http://schemas.microsoft.com/office/drawing/2014/main" id="{B1279DD4-00BC-A7CF-51AE-AF5FA4AF34DC}"/>
              </a:ext>
            </a:extLst>
          </p:cNvPr>
          <p:cNvSpPr>
            <a:spLocks noGrp="1"/>
          </p:cNvSpPr>
          <p:nvPr>
            <p:ph type="sldNum" sz="quarter" idx="7"/>
          </p:nvPr>
        </p:nvSpPr>
        <p:spPr/>
        <p:txBody>
          <a:bodyPr/>
          <a:lstStyle/>
          <a:p>
            <a:fld id="{B6F15528-21DE-4FAA-801E-634DDDAF4B2B}" type="slidenum">
              <a:rPr lang="en-US" smtClean="0"/>
              <a:pPr/>
              <a:t>11</a:t>
            </a:fld>
            <a:endParaRPr lang="en-US"/>
          </a:p>
        </p:txBody>
      </p:sp>
      <p:sp>
        <p:nvSpPr>
          <p:cNvPr id="21" name="TextBox 20">
            <a:extLst>
              <a:ext uri="{FF2B5EF4-FFF2-40B4-BE49-F238E27FC236}">
                <a16:creationId xmlns:a16="http://schemas.microsoft.com/office/drawing/2014/main" id="{992D9213-7BAC-AAE3-52FD-88AE0DEF81EA}"/>
              </a:ext>
            </a:extLst>
          </p:cNvPr>
          <p:cNvSpPr txBox="1"/>
          <p:nvPr/>
        </p:nvSpPr>
        <p:spPr>
          <a:xfrm>
            <a:off x="1562100" y="1676400"/>
            <a:ext cx="10248900" cy="1569660"/>
          </a:xfrm>
          <a:prstGeom prst="rect">
            <a:avLst/>
          </a:prstGeom>
          <a:noFill/>
        </p:spPr>
        <p:txBody>
          <a:bodyPr wrap="square" rtlCol="0">
            <a:spAutoFit/>
          </a:bodyPr>
          <a:lstStyle/>
          <a:p>
            <a:r>
              <a:rPr lang="en-US" sz="1600" dirty="0">
                <a:solidFill>
                  <a:schemeClr val="tx1"/>
                </a:solidFill>
                <a:latin typeface="+mn-lt"/>
              </a:rPr>
              <a:t>Despite the abundance of data, these Calendars are far from exhaustive.</a:t>
            </a:r>
            <a:r>
              <a:rPr lang="en-US" sz="1600" i="0" dirty="0">
                <a:solidFill>
                  <a:schemeClr val="tx1"/>
                </a:solidFill>
                <a:effectLst/>
                <a:highlight>
                  <a:srgbClr val="FFFFFF"/>
                </a:highlight>
                <a:latin typeface="+mn-lt"/>
              </a:rPr>
              <a:t> Typically, only the most important statistics are reported on the calendar (e.g. GDP, CPI, etc..). Accompanying each of these major statistics are a dozens of related statistics. For instance, when the headline GDP number is released, the BEA also produces detailed information regarding consumption, investment, net exports, and government expenditures, none of which are tracked directly within the Econ Calendar, but all of which may be useful to your analysis.</a:t>
            </a:r>
            <a:r>
              <a:rPr lang="en-US" sz="1600" dirty="0">
                <a:solidFill>
                  <a:schemeClr val="tx1"/>
                </a:solidFill>
                <a:latin typeface="+mn-lt"/>
              </a:rPr>
              <a:t>  Moreover, there is an abundance of qualitative information that may not be on the calendars.  </a:t>
            </a:r>
          </a:p>
        </p:txBody>
      </p:sp>
      <p:pic>
        <p:nvPicPr>
          <p:cNvPr id="23" name="Picture 22" descr="A screenshot of a computer&#10;&#10;Description automatically generated">
            <a:extLst>
              <a:ext uri="{FF2B5EF4-FFF2-40B4-BE49-F238E27FC236}">
                <a16:creationId xmlns:a16="http://schemas.microsoft.com/office/drawing/2014/main" id="{04E693DD-6D24-9DAF-891A-CE25F057F7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6608" y="3429000"/>
            <a:ext cx="8774196" cy="2945672"/>
          </a:xfrm>
          <a:prstGeom prst="rect">
            <a:avLst/>
          </a:prstGeom>
        </p:spPr>
      </p:pic>
    </p:spTree>
    <p:extLst>
      <p:ext uri="{BB962C8B-B14F-4D97-AF65-F5344CB8AC3E}">
        <p14:creationId xmlns:p14="http://schemas.microsoft.com/office/powerpoint/2010/main" val="1804367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47675" y="600075"/>
            <a:ext cx="3686175" cy="5819775"/>
          </a:xfrm>
          <a:prstGeom prst="rect">
            <a:avLst/>
          </a:prstGeom>
          <a:solidFill>
            <a:srgbClr val="465258"/>
          </a:solidFill>
        </p:spPr>
        <p:txBody>
          <a:bodyPr vert="horz" wrap="square" lIns="0" tIns="0" rIns="0" bIns="0" rtlCol="0">
            <a:spAutoFit/>
          </a:bodyPr>
          <a:lstStyle/>
          <a:p>
            <a:pPr>
              <a:lnSpc>
                <a:spcPct val="100000"/>
              </a:lnSpc>
            </a:pPr>
            <a:endParaRPr sz="2400">
              <a:latin typeface="Times New Roman"/>
              <a:cs typeface="Times New Roman"/>
            </a:endParaRPr>
          </a:p>
          <a:p>
            <a:pPr>
              <a:lnSpc>
                <a:spcPct val="100000"/>
              </a:lnSpc>
            </a:pPr>
            <a:endParaRPr sz="2400">
              <a:latin typeface="Times New Roman"/>
              <a:cs typeface="Times New Roman"/>
            </a:endParaRPr>
          </a:p>
          <a:p>
            <a:pPr>
              <a:lnSpc>
                <a:spcPct val="100000"/>
              </a:lnSpc>
              <a:spcBef>
                <a:spcPts val="1735"/>
              </a:spcBef>
            </a:pPr>
            <a:endParaRPr sz="2400">
              <a:latin typeface="Times New Roman"/>
              <a:cs typeface="Times New Roman"/>
            </a:endParaRPr>
          </a:p>
          <a:p>
            <a:pPr marL="412115">
              <a:lnSpc>
                <a:spcPts val="2870"/>
              </a:lnSpc>
            </a:pPr>
            <a:r>
              <a:rPr sz="2400" b="1" spc="-25" dirty="0">
                <a:solidFill>
                  <a:srgbClr val="FFFFFF"/>
                </a:solidFill>
                <a:latin typeface="Franklin Gothic Demi"/>
                <a:cs typeface="Franklin Gothic Demi"/>
              </a:rPr>
              <a:t>WHAT</a:t>
            </a:r>
            <a:r>
              <a:rPr sz="2400" b="1" spc="-60" dirty="0">
                <a:solidFill>
                  <a:srgbClr val="FFFFFF"/>
                </a:solidFill>
                <a:latin typeface="Franklin Gothic Demi"/>
                <a:cs typeface="Franklin Gothic Demi"/>
              </a:rPr>
              <a:t> </a:t>
            </a:r>
            <a:r>
              <a:rPr sz="2400" b="1" dirty="0">
                <a:solidFill>
                  <a:srgbClr val="FFFFFF"/>
                </a:solidFill>
                <a:latin typeface="Franklin Gothic Demi"/>
                <a:cs typeface="Franklin Gothic Demi"/>
              </a:rPr>
              <a:t>IS</a:t>
            </a:r>
            <a:r>
              <a:rPr sz="2400" b="1" spc="-55" dirty="0">
                <a:solidFill>
                  <a:srgbClr val="FFFFFF"/>
                </a:solidFill>
                <a:latin typeface="Franklin Gothic Demi"/>
                <a:cs typeface="Franklin Gothic Demi"/>
              </a:rPr>
              <a:t> </a:t>
            </a:r>
            <a:r>
              <a:rPr sz="2400" b="1" dirty="0">
                <a:solidFill>
                  <a:srgbClr val="FFFFFF"/>
                </a:solidFill>
                <a:latin typeface="Franklin Gothic Demi"/>
                <a:cs typeface="Franklin Gothic Demi"/>
              </a:rPr>
              <a:t>AN</a:t>
            </a:r>
            <a:r>
              <a:rPr sz="2400" b="1" spc="-65" dirty="0">
                <a:solidFill>
                  <a:srgbClr val="FFFFFF"/>
                </a:solidFill>
                <a:latin typeface="Franklin Gothic Demi"/>
                <a:cs typeface="Franklin Gothic Demi"/>
              </a:rPr>
              <a:t> </a:t>
            </a:r>
            <a:r>
              <a:rPr sz="2400" b="1" spc="-20" dirty="0">
                <a:solidFill>
                  <a:srgbClr val="FFFFFF"/>
                </a:solidFill>
                <a:latin typeface="Franklin Gothic Demi"/>
                <a:cs typeface="Franklin Gothic Demi"/>
              </a:rPr>
              <a:t>ECON</a:t>
            </a:r>
            <a:endParaRPr sz="2400">
              <a:latin typeface="Franklin Gothic Demi"/>
              <a:cs typeface="Franklin Gothic Demi"/>
            </a:endParaRPr>
          </a:p>
          <a:p>
            <a:pPr marL="412115">
              <a:lnSpc>
                <a:spcPts val="2870"/>
              </a:lnSpc>
            </a:pPr>
            <a:r>
              <a:rPr sz="2400" b="1" spc="-10" dirty="0">
                <a:solidFill>
                  <a:srgbClr val="FFFFFF"/>
                </a:solidFill>
                <a:latin typeface="Franklin Gothic Demi"/>
                <a:cs typeface="Franklin Gothic Demi"/>
              </a:rPr>
              <a:t>CALENDAR?</a:t>
            </a:r>
            <a:endParaRPr sz="2400">
              <a:latin typeface="Franklin Gothic Demi"/>
              <a:cs typeface="Franklin Gothic Demi"/>
            </a:endParaRPr>
          </a:p>
        </p:txBody>
      </p:sp>
      <p:sp>
        <p:nvSpPr>
          <p:cNvPr id="3" name="object 3"/>
          <p:cNvSpPr txBox="1"/>
          <p:nvPr/>
        </p:nvSpPr>
        <p:spPr>
          <a:xfrm>
            <a:off x="4983479" y="2596070"/>
            <a:ext cx="6188075" cy="1647189"/>
          </a:xfrm>
          <a:prstGeom prst="rect">
            <a:avLst/>
          </a:prstGeom>
        </p:spPr>
        <p:txBody>
          <a:bodyPr vert="horz" wrap="square" lIns="0" tIns="184150" rIns="0" bIns="0" rtlCol="0">
            <a:spAutoFit/>
          </a:bodyPr>
          <a:lstStyle/>
          <a:p>
            <a:pPr marL="317500" indent="-304800">
              <a:lnSpc>
                <a:spcPct val="100000"/>
              </a:lnSpc>
              <a:spcBef>
                <a:spcPts val="1450"/>
              </a:spcBef>
              <a:buClr>
                <a:srgbClr val="1CACE3"/>
              </a:buClr>
              <a:buSzPct val="92500"/>
              <a:buFont typeface="Wingdings 2"/>
              <a:buChar char=""/>
              <a:tabLst>
                <a:tab pos="317500" algn="l"/>
              </a:tabLst>
            </a:pPr>
            <a:r>
              <a:rPr sz="2000" dirty="0">
                <a:solidFill>
                  <a:srgbClr val="335B74"/>
                </a:solidFill>
                <a:latin typeface="Franklin Gothic Book"/>
                <a:cs typeface="Franklin Gothic Book"/>
              </a:rPr>
              <a:t>A tool</a:t>
            </a:r>
            <a:r>
              <a:rPr sz="2000" spc="-55" dirty="0">
                <a:solidFill>
                  <a:srgbClr val="335B74"/>
                </a:solidFill>
                <a:latin typeface="Franklin Gothic Book"/>
                <a:cs typeface="Franklin Gothic Book"/>
              </a:rPr>
              <a:t> </a:t>
            </a:r>
            <a:r>
              <a:rPr sz="2000" dirty="0">
                <a:solidFill>
                  <a:srgbClr val="335B74"/>
                </a:solidFill>
                <a:latin typeface="Franklin Gothic Book"/>
                <a:cs typeface="Franklin Gothic Book"/>
              </a:rPr>
              <a:t>to</a:t>
            </a:r>
            <a:r>
              <a:rPr sz="2000" spc="40" dirty="0">
                <a:solidFill>
                  <a:srgbClr val="335B74"/>
                </a:solidFill>
                <a:latin typeface="Franklin Gothic Book"/>
                <a:cs typeface="Franklin Gothic Book"/>
              </a:rPr>
              <a:t> </a:t>
            </a:r>
            <a:r>
              <a:rPr sz="2000" dirty="0">
                <a:solidFill>
                  <a:srgbClr val="335B74"/>
                </a:solidFill>
                <a:latin typeface="Franklin Gothic Book"/>
                <a:cs typeface="Franklin Gothic Book"/>
              </a:rPr>
              <a:t>track</a:t>
            </a:r>
            <a:r>
              <a:rPr sz="2000" spc="-80" dirty="0">
                <a:solidFill>
                  <a:srgbClr val="335B74"/>
                </a:solidFill>
                <a:latin typeface="Franklin Gothic Book"/>
                <a:cs typeface="Franklin Gothic Book"/>
              </a:rPr>
              <a:t> </a:t>
            </a:r>
            <a:r>
              <a:rPr sz="2000" dirty="0">
                <a:solidFill>
                  <a:srgbClr val="335B74"/>
                </a:solidFill>
                <a:latin typeface="Franklin Gothic Book"/>
                <a:cs typeface="Franklin Gothic Book"/>
              </a:rPr>
              <a:t>the</a:t>
            </a:r>
            <a:r>
              <a:rPr sz="2000" spc="-40" dirty="0">
                <a:solidFill>
                  <a:srgbClr val="335B74"/>
                </a:solidFill>
                <a:latin typeface="Franklin Gothic Book"/>
                <a:cs typeface="Franklin Gothic Book"/>
              </a:rPr>
              <a:t> </a:t>
            </a:r>
            <a:r>
              <a:rPr sz="2000" dirty="0">
                <a:solidFill>
                  <a:srgbClr val="335B74"/>
                </a:solidFill>
                <a:latin typeface="Franklin Gothic Book"/>
                <a:cs typeface="Franklin Gothic Book"/>
              </a:rPr>
              <a:t>systematic</a:t>
            </a:r>
            <a:r>
              <a:rPr sz="2000" spc="-85" dirty="0">
                <a:solidFill>
                  <a:srgbClr val="335B74"/>
                </a:solidFill>
                <a:latin typeface="Franklin Gothic Book"/>
                <a:cs typeface="Franklin Gothic Book"/>
              </a:rPr>
              <a:t> </a:t>
            </a:r>
            <a:r>
              <a:rPr sz="2000" dirty="0">
                <a:solidFill>
                  <a:srgbClr val="335B74"/>
                </a:solidFill>
                <a:latin typeface="Franklin Gothic Book"/>
                <a:cs typeface="Franklin Gothic Book"/>
              </a:rPr>
              <a:t>release</a:t>
            </a:r>
            <a:r>
              <a:rPr sz="2000" spc="-120" dirty="0">
                <a:solidFill>
                  <a:srgbClr val="335B74"/>
                </a:solidFill>
                <a:latin typeface="Franklin Gothic Book"/>
                <a:cs typeface="Franklin Gothic Book"/>
              </a:rPr>
              <a:t> </a:t>
            </a:r>
            <a:r>
              <a:rPr sz="2000" dirty="0">
                <a:solidFill>
                  <a:srgbClr val="335B74"/>
                </a:solidFill>
                <a:latin typeface="Franklin Gothic Book"/>
                <a:cs typeface="Franklin Gothic Book"/>
              </a:rPr>
              <a:t>of</a:t>
            </a:r>
            <a:r>
              <a:rPr sz="2000" spc="30" dirty="0">
                <a:solidFill>
                  <a:srgbClr val="335B74"/>
                </a:solidFill>
                <a:latin typeface="Franklin Gothic Book"/>
                <a:cs typeface="Franklin Gothic Book"/>
              </a:rPr>
              <a:t> </a:t>
            </a:r>
            <a:r>
              <a:rPr sz="2000" dirty="0">
                <a:solidFill>
                  <a:srgbClr val="335B74"/>
                </a:solidFill>
                <a:latin typeface="Franklin Gothic Book"/>
                <a:cs typeface="Franklin Gothic Book"/>
              </a:rPr>
              <a:t>economic</a:t>
            </a:r>
            <a:r>
              <a:rPr sz="2000" spc="-165" dirty="0">
                <a:solidFill>
                  <a:srgbClr val="335B74"/>
                </a:solidFill>
                <a:latin typeface="Franklin Gothic Book"/>
                <a:cs typeface="Franklin Gothic Book"/>
              </a:rPr>
              <a:t> </a:t>
            </a:r>
            <a:r>
              <a:rPr sz="2000" spc="-20" dirty="0">
                <a:solidFill>
                  <a:srgbClr val="335B74"/>
                </a:solidFill>
                <a:latin typeface="Franklin Gothic Book"/>
                <a:cs typeface="Franklin Gothic Book"/>
              </a:rPr>
              <a:t>data</a:t>
            </a:r>
            <a:endParaRPr sz="2000" dirty="0">
              <a:latin typeface="Franklin Gothic Book"/>
              <a:cs typeface="Franklin Gothic Book"/>
            </a:endParaRPr>
          </a:p>
          <a:p>
            <a:pPr marL="317500" marR="62230" indent="-305435">
              <a:lnSpc>
                <a:spcPct val="109500"/>
              </a:lnSpc>
              <a:spcBef>
                <a:spcPts val="1125"/>
              </a:spcBef>
              <a:buClr>
                <a:srgbClr val="1CACE3"/>
              </a:buClr>
              <a:buSzPct val="92500"/>
              <a:buFont typeface="Wingdings 2"/>
              <a:buChar char=""/>
              <a:tabLst>
                <a:tab pos="317500" algn="l"/>
              </a:tabLst>
            </a:pPr>
            <a:r>
              <a:rPr sz="2000" dirty="0">
                <a:solidFill>
                  <a:srgbClr val="335B74"/>
                </a:solidFill>
                <a:latin typeface="Franklin Gothic Book"/>
                <a:cs typeface="Franklin Gothic Book"/>
              </a:rPr>
              <a:t>Focuses</a:t>
            </a:r>
            <a:r>
              <a:rPr sz="2000" spc="-170" dirty="0">
                <a:solidFill>
                  <a:srgbClr val="335B74"/>
                </a:solidFill>
                <a:latin typeface="Franklin Gothic Book"/>
                <a:cs typeface="Franklin Gothic Book"/>
              </a:rPr>
              <a:t> </a:t>
            </a:r>
            <a:r>
              <a:rPr sz="2000" dirty="0">
                <a:solidFill>
                  <a:srgbClr val="335B74"/>
                </a:solidFill>
                <a:latin typeface="Franklin Gothic Book"/>
                <a:cs typeface="Franklin Gothic Book"/>
              </a:rPr>
              <a:t>primarily</a:t>
            </a:r>
            <a:r>
              <a:rPr sz="2000" spc="-10" dirty="0">
                <a:solidFill>
                  <a:srgbClr val="335B74"/>
                </a:solidFill>
                <a:latin typeface="Franklin Gothic Book"/>
                <a:cs typeface="Franklin Gothic Book"/>
              </a:rPr>
              <a:t> </a:t>
            </a:r>
            <a:r>
              <a:rPr sz="2000" dirty="0">
                <a:solidFill>
                  <a:srgbClr val="335B74"/>
                </a:solidFill>
                <a:latin typeface="Franklin Gothic Book"/>
                <a:cs typeface="Franklin Gothic Book"/>
              </a:rPr>
              <a:t>on</a:t>
            </a:r>
            <a:r>
              <a:rPr sz="2000" spc="-40" dirty="0">
                <a:solidFill>
                  <a:srgbClr val="335B74"/>
                </a:solidFill>
                <a:latin typeface="Franklin Gothic Book"/>
                <a:cs typeface="Franklin Gothic Book"/>
              </a:rPr>
              <a:t> </a:t>
            </a:r>
            <a:r>
              <a:rPr sz="2000" spc="-10" dirty="0">
                <a:solidFill>
                  <a:srgbClr val="335B74"/>
                </a:solidFill>
                <a:latin typeface="Franklin Gothic Book"/>
                <a:cs typeface="Franklin Gothic Book"/>
              </a:rPr>
              <a:t>quantitative</a:t>
            </a:r>
            <a:r>
              <a:rPr sz="2000" spc="-60" dirty="0">
                <a:solidFill>
                  <a:srgbClr val="335B74"/>
                </a:solidFill>
                <a:latin typeface="Franklin Gothic Book"/>
                <a:cs typeface="Franklin Gothic Book"/>
              </a:rPr>
              <a:t> </a:t>
            </a:r>
            <a:r>
              <a:rPr sz="2000" dirty="0">
                <a:solidFill>
                  <a:srgbClr val="335B74"/>
                </a:solidFill>
                <a:latin typeface="Franklin Gothic Book"/>
                <a:cs typeface="Franklin Gothic Book"/>
              </a:rPr>
              <a:t>information</a:t>
            </a:r>
            <a:r>
              <a:rPr sz="2000" spc="-40" dirty="0">
                <a:solidFill>
                  <a:srgbClr val="335B74"/>
                </a:solidFill>
                <a:latin typeface="Franklin Gothic Book"/>
                <a:cs typeface="Franklin Gothic Book"/>
              </a:rPr>
              <a:t> </a:t>
            </a:r>
            <a:r>
              <a:rPr sz="2000" spc="-10" dirty="0">
                <a:solidFill>
                  <a:srgbClr val="335B74"/>
                </a:solidFill>
                <a:latin typeface="Franklin Gothic Book"/>
                <a:cs typeface="Franklin Gothic Book"/>
              </a:rPr>
              <a:t>(e.g. </a:t>
            </a:r>
            <a:r>
              <a:rPr sz="2000" dirty="0">
                <a:solidFill>
                  <a:srgbClr val="335B74"/>
                </a:solidFill>
                <a:latin typeface="Franklin Gothic Book"/>
                <a:cs typeface="Franklin Gothic Book"/>
              </a:rPr>
              <a:t>monthly</a:t>
            </a:r>
            <a:r>
              <a:rPr sz="2000" spc="-105" dirty="0">
                <a:solidFill>
                  <a:srgbClr val="335B74"/>
                </a:solidFill>
                <a:latin typeface="Franklin Gothic Book"/>
                <a:cs typeface="Franklin Gothic Book"/>
              </a:rPr>
              <a:t> </a:t>
            </a:r>
            <a:r>
              <a:rPr sz="2000" dirty="0">
                <a:solidFill>
                  <a:srgbClr val="335B74"/>
                </a:solidFill>
                <a:latin typeface="Franklin Gothic Book"/>
                <a:cs typeface="Franklin Gothic Book"/>
              </a:rPr>
              <a:t>CPI</a:t>
            </a:r>
            <a:r>
              <a:rPr sz="2000" spc="25" dirty="0">
                <a:solidFill>
                  <a:srgbClr val="335B74"/>
                </a:solidFill>
                <a:latin typeface="Franklin Gothic Book"/>
                <a:cs typeface="Franklin Gothic Book"/>
              </a:rPr>
              <a:t> </a:t>
            </a:r>
            <a:r>
              <a:rPr sz="2000" dirty="0">
                <a:solidFill>
                  <a:srgbClr val="335B74"/>
                </a:solidFill>
                <a:latin typeface="Franklin Gothic Book"/>
                <a:cs typeface="Franklin Gothic Book"/>
              </a:rPr>
              <a:t>report),</a:t>
            </a:r>
            <a:r>
              <a:rPr sz="2000" spc="25" dirty="0">
                <a:solidFill>
                  <a:srgbClr val="335B74"/>
                </a:solidFill>
                <a:latin typeface="Franklin Gothic Book"/>
                <a:cs typeface="Franklin Gothic Book"/>
              </a:rPr>
              <a:t> </a:t>
            </a:r>
            <a:r>
              <a:rPr sz="2000" dirty="0">
                <a:solidFill>
                  <a:srgbClr val="335B74"/>
                </a:solidFill>
                <a:latin typeface="Franklin Gothic Book"/>
                <a:cs typeface="Franklin Gothic Book"/>
              </a:rPr>
              <a:t>but</a:t>
            </a:r>
            <a:r>
              <a:rPr sz="2000" spc="-105" dirty="0">
                <a:solidFill>
                  <a:srgbClr val="335B74"/>
                </a:solidFill>
                <a:latin typeface="Franklin Gothic Book"/>
                <a:cs typeface="Franklin Gothic Book"/>
              </a:rPr>
              <a:t> </a:t>
            </a:r>
            <a:r>
              <a:rPr sz="2000" dirty="0">
                <a:solidFill>
                  <a:srgbClr val="335B74"/>
                </a:solidFill>
                <a:latin typeface="Franklin Gothic Book"/>
                <a:cs typeface="Franklin Gothic Book"/>
              </a:rPr>
              <a:t>also</a:t>
            </a:r>
            <a:r>
              <a:rPr sz="2000" spc="85" dirty="0">
                <a:solidFill>
                  <a:srgbClr val="335B74"/>
                </a:solidFill>
                <a:latin typeface="Franklin Gothic Book"/>
                <a:cs typeface="Franklin Gothic Book"/>
              </a:rPr>
              <a:t> </a:t>
            </a:r>
            <a:r>
              <a:rPr sz="2000" dirty="0">
                <a:solidFill>
                  <a:srgbClr val="335B74"/>
                </a:solidFill>
                <a:latin typeface="Franklin Gothic Book"/>
                <a:cs typeface="Franklin Gothic Book"/>
              </a:rPr>
              <a:t>contains</a:t>
            </a:r>
            <a:r>
              <a:rPr sz="2000" spc="-130" dirty="0">
                <a:solidFill>
                  <a:srgbClr val="335B74"/>
                </a:solidFill>
                <a:latin typeface="Franklin Gothic Book"/>
                <a:cs typeface="Franklin Gothic Book"/>
              </a:rPr>
              <a:t> </a:t>
            </a:r>
            <a:r>
              <a:rPr sz="2000" dirty="0">
                <a:solidFill>
                  <a:srgbClr val="335B74"/>
                </a:solidFill>
                <a:latin typeface="Franklin Gothic Book"/>
                <a:cs typeface="Franklin Gothic Book"/>
              </a:rPr>
              <a:t>some</a:t>
            </a:r>
            <a:r>
              <a:rPr sz="2000" spc="-5" dirty="0">
                <a:solidFill>
                  <a:srgbClr val="335B74"/>
                </a:solidFill>
                <a:latin typeface="Franklin Gothic Book"/>
                <a:cs typeface="Franklin Gothic Book"/>
              </a:rPr>
              <a:t> </a:t>
            </a:r>
            <a:r>
              <a:rPr sz="2000" spc="-10" dirty="0">
                <a:solidFill>
                  <a:srgbClr val="335B74"/>
                </a:solidFill>
                <a:latin typeface="Franklin Gothic Book"/>
                <a:cs typeface="Franklin Gothic Book"/>
              </a:rPr>
              <a:t>important qua</a:t>
            </a:r>
            <a:r>
              <a:rPr lang="en-US" sz="2000" spc="-10" dirty="0">
                <a:solidFill>
                  <a:srgbClr val="335B74"/>
                </a:solidFill>
                <a:latin typeface="Franklin Gothic Book"/>
                <a:cs typeface="Franklin Gothic Book"/>
              </a:rPr>
              <a:t>li</a:t>
            </a:r>
            <a:r>
              <a:rPr sz="2000" spc="-10" dirty="0">
                <a:solidFill>
                  <a:srgbClr val="335B74"/>
                </a:solidFill>
                <a:latin typeface="Franklin Gothic Book"/>
                <a:cs typeface="Franklin Gothic Book"/>
              </a:rPr>
              <a:t>tative</a:t>
            </a:r>
            <a:r>
              <a:rPr sz="2000" spc="-60" dirty="0">
                <a:solidFill>
                  <a:srgbClr val="335B74"/>
                </a:solidFill>
                <a:latin typeface="Franklin Gothic Book"/>
                <a:cs typeface="Franklin Gothic Book"/>
              </a:rPr>
              <a:t> </a:t>
            </a:r>
            <a:r>
              <a:rPr sz="2000" dirty="0">
                <a:solidFill>
                  <a:srgbClr val="335B74"/>
                </a:solidFill>
                <a:latin typeface="Franklin Gothic Book"/>
                <a:cs typeface="Franklin Gothic Book"/>
              </a:rPr>
              <a:t>information</a:t>
            </a:r>
            <a:r>
              <a:rPr sz="2000" spc="-20" dirty="0">
                <a:solidFill>
                  <a:srgbClr val="335B74"/>
                </a:solidFill>
                <a:latin typeface="Franklin Gothic Book"/>
                <a:cs typeface="Franklin Gothic Book"/>
              </a:rPr>
              <a:t> </a:t>
            </a:r>
            <a:r>
              <a:rPr sz="2000" dirty="0">
                <a:solidFill>
                  <a:srgbClr val="335B74"/>
                </a:solidFill>
                <a:latin typeface="Franklin Gothic Book"/>
                <a:cs typeface="Franklin Gothic Book"/>
              </a:rPr>
              <a:t>(e.g.</a:t>
            </a:r>
            <a:r>
              <a:rPr sz="2000" spc="-25" dirty="0">
                <a:solidFill>
                  <a:srgbClr val="335B74"/>
                </a:solidFill>
                <a:latin typeface="Franklin Gothic Book"/>
                <a:cs typeface="Franklin Gothic Book"/>
              </a:rPr>
              <a:t> </a:t>
            </a:r>
            <a:r>
              <a:rPr sz="2000" dirty="0">
                <a:solidFill>
                  <a:srgbClr val="335B74"/>
                </a:solidFill>
                <a:latin typeface="Franklin Gothic Book"/>
                <a:cs typeface="Franklin Gothic Book"/>
              </a:rPr>
              <a:t>speeches</a:t>
            </a:r>
            <a:r>
              <a:rPr sz="2000" spc="-160" dirty="0">
                <a:solidFill>
                  <a:srgbClr val="335B74"/>
                </a:solidFill>
                <a:latin typeface="Franklin Gothic Book"/>
                <a:cs typeface="Franklin Gothic Book"/>
              </a:rPr>
              <a:t> </a:t>
            </a:r>
            <a:r>
              <a:rPr sz="2000" dirty="0">
                <a:solidFill>
                  <a:srgbClr val="335B74"/>
                </a:solidFill>
                <a:latin typeface="Franklin Gothic Book"/>
                <a:cs typeface="Franklin Gothic Book"/>
              </a:rPr>
              <a:t>by</a:t>
            </a:r>
            <a:r>
              <a:rPr sz="2000" spc="-140" dirty="0">
                <a:solidFill>
                  <a:srgbClr val="335B74"/>
                </a:solidFill>
                <a:latin typeface="Franklin Gothic Book"/>
                <a:cs typeface="Franklin Gothic Book"/>
              </a:rPr>
              <a:t> </a:t>
            </a:r>
            <a:r>
              <a:rPr sz="2000" dirty="0">
                <a:solidFill>
                  <a:srgbClr val="335B74"/>
                </a:solidFill>
                <a:latin typeface="Franklin Gothic Book"/>
                <a:cs typeface="Franklin Gothic Book"/>
              </a:rPr>
              <a:t>Fed</a:t>
            </a:r>
            <a:r>
              <a:rPr sz="2000" spc="-5" dirty="0">
                <a:solidFill>
                  <a:srgbClr val="335B74"/>
                </a:solidFill>
                <a:latin typeface="Franklin Gothic Book"/>
                <a:cs typeface="Franklin Gothic Book"/>
              </a:rPr>
              <a:t> </a:t>
            </a:r>
            <a:r>
              <a:rPr sz="2000" spc="-10" dirty="0">
                <a:solidFill>
                  <a:srgbClr val="335B74"/>
                </a:solidFill>
                <a:latin typeface="Franklin Gothic Book"/>
                <a:cs typeface="Franklin Gothic Book"/>
              </a:rPr>
              <a:t>chairs)</a:t>
            </a:r>
            <a:endParaRPr sz="2000" dirty="0">
              <a:latin typeface="Franklin Gothic Book"/>
              <a:cs typeface="Franklin Gothic Book"/>
            </a:endParaRPr>
          </a:p>
        </p:txBody>
      </p:sp>
      <p:sp>
        <p:nvSpPr>
          <p:cNvPr id="4" name="Footer Placeholder 3">
            <a:extLst>
              <a:ext uri="{FF2B5EF4-FFF2-40B4-BE49-F238E27FC236}">
                <a16:creationId xmlns:a16="http://schemas.microsoft.com/office/drawing/2014/main" id="{FB44BBE0-F07E-6EFB-4D9B-95C6814F4B10}"/>
              </a:ext>
            </a:extLst>
          </p:cNvPr>
          <p:cNvSpPr>
            <a:spLocks noGrp="1"/>
          </p:cNvSpPr>
          <p:nvPr>
            <p:ph type="ftr" sz="quarter" idx="5"/>
          </p:nvPr>
        </p:nvSpPr>
        <p:spPr/>
        <p:txBody>
          <a:bodyPr/>
          <a:lstStyle/>
          <a:p>
            <a:r>
              <a:rPr lang="en-US"/>
              <a:t>Prof. Mike Aguilar | aguilar-mike@outlook.com | </a:t>
            </a:r>
            <a:r>
              <a:rPr lang="en-US">
                <a:solidFill>
                  <a:srgbClr val="666666"/>
                </a:solidFill>
                <a:highlight>
                  <a:srgbClr val="FFFFFF"/>
                </a:highlight>
                <a:latin typeface="Calibri" panose="020F0502020204030204" pitchFamily="34" charset="0"/>
              </a:rPr>
              <a:t>https:/www.linkedin.com/in/mike-aguilar-econ</a:t>
            </a:r>
            <a:endParaRPr lang="en-US" dirty="0"/>
          </a:p>
        </p:txBody>
      </p:sp>
      <p:sp>
        <p:nvSpPr>
          <p:cNvPr id="5" name="Slide Number Placeholder 4">
            <a:extLst>
              <a:ext uri="{FF2B5EF4-FFF2-40B4-BE49-F238E27FC236}">
                <a16:creationId xmlns:a16="http://schemas.microsoft.com/office/drawing/2014/main" id="{59EDD4BD-CF05-F920-5B7D-04B53D80A868}"/>
              </a:ext>
            </a:extLst>
          </p:cNvPr>
          <p:cNvSpPr>
            <a:spLocks noGrp="1"/>
          </p:cNvSpPr>
          <p:nvPr>
            <p:ph type="sldNum" sz="quarter" idx="7"/>
          </p:nvPr>
        </p:nvSpPr>
        <p:spPr/>
        <p:txBody>
          <a:bodyPr/>
          <a:lstStyle/>
          <a:p>
            <a:fld id="{B6F15528-21DE-4FAA-801E-634DDDAF4B2B}"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47675" y="600075"/>
            <a:ext cx="3686175" cy="5819775"/>
          </a:xfrm>
          <a:prstGeom prst="rect">
            <a:avLst/>
          </a:prstGeom>
          <a:solidFill>
            <a:srgbClr val="465258"/>
          </a:solidFill>
        </p:spPr>
        <p:txBody>
          <a:bodyPr vert="horz" wrap="square" lIns="0" tIns="0" rIns="0" bIns="0" rtlCol="0">
            <a:spAutoFit/>
          </a:bodyPr>
          <a:lstStyle/>
          <a:p>
            <a:pPr>
              <a:lnSpc>
                <a:spcPct val="100000"/>
              </a:lnSpc>
            </a:pPr>
            <a:endParaRPr sz="2400">
              <a:latin typeface="Times New Roman"/>
              <a:cs typeface="Times New Roman"/>
            </a:endParaRPr>
          </a:p>
          <a:p>
            <a:pPr>
              <a:lnSpc>
                <a:spcPct val="100000"/>
              </a:lnSpc>
            </a:pPr>
            <a:endParaRPr sz="2400">
              <a:latin typeface="Times New Roman"/>
              <a:cs typeface="Times New Roman"/>
            </a:endParaRPr>
          </a:p>
          <a:p>
            <a:pPr>
              <a:lnSpc>
                <a:spcPct val="100000"/>
              </a:lnSpc>
              <a:spcBef>
                <a:spcPts val="1735"/>
              </a:spcBef>
            </a:pPr>
            <a:endParaRPr sz="2400">
              <a:latin typeface="Times New Roman"/>
              <a:cs typeface="Times New Roman"/>
            </a:endParaRPr>
          </a:p>
          <a:p>
            <a:pPr marL="412115">
              <a:lnSpc>
                <a:spcPts val="2870"/>
              </a:lnSpc>
            </a:pPr>
            <a:r>
              <a:rPr sz="2400" b="1" dirty="0">
                <a:solidFill>
                  <a:srgbClr val="FFFFFF"/>
                </a:solidFill>
                <a:latin typeface="Franklin Gothic Demi"/>
                <a:cs typeface="Franklin Gothic Demi"/>
              </a:rPr>
              <a:t>WHERE</a:t>
            </a:r>
            <a:r>
              <a:rPr sz="2400" b="1" spc="-85" dirty="0">
                <a:solidFill>
                  <a:srgbClr val="FFFFFF"/>
                </a:solidFill>
                <a:latin typeface="Franklin Gothic Demi"/>
                <a:cs typeface="Franklin Gothic Demi"/>
              </a:rPr>
              <a:t> </a:t>
            </a:r>
            <a:r>
              <a:rPr sz="2400" b="1" dirty="0">
                <a:solidFill>
                  <a:srgbClr val="FFFFFF"/>
                </a:solidFill>
                <a:latin typeface="Franklin Gothic Demi"/>
                <a:cs typeface="Franklin Gothic Demi"/>
              </a:rPr>
              <a:t>CAN</a:t>
            </a:r>
            <a:r>
              <a:rPr sz="2400" b="1" spc="-40" dirty="0">
                <a:solidFill>
                  <a:srgbClr val="FFFFFF"/>
                </a:solidFill>
                <a:latin typeface="Franklin Gothic Demi"/>
                <a:cs typeface="Franklin Gothic Demi"/>
              </a:rPr>
              <a:t> </a:t>
            </a:r>
            <a:r>
              <a:rPr sz="2400" b="1" dirty="0">
                <a:solidFill>
                  <a:srgbClr val="FFFFFF"/>
                </a:solidFill>
                <a:latin typeface="Franklin Gothic Demi"/>
                <a:cs typeface="Franklin Gothic Demi"/>
              </a:rPr>
              <a:t>I</a:t>
            </a:r>
            <a:r>
              <a:rPr sz="2400" b="1" spc="-80" dirty="0">
                <a:solidFill>
                  <a:srgbClr val="FFFFFF"/>
                </a:solidFill>
                <a:latin typeface="Franklin Gothic Demi"/>
                <a:cs typeface="Franklin Gothic Demi"/>
              </a:rPr>
              <a:t> </a:t>
            </a:r>
            <a:r>
              <a:rPr sz="2400" b="1" spc="-20" dirty="0">
                <a:solidFill>
                  <a:srgbClr val="FFFFFF"/>
                </a:solidFill>
                <a:latin typeface="Franklin Gothic Demi"/>
                <a:cs typeface="Franklin Gothic Demi"/>
              </a:rPr>
              <a:t>FIND</a:t>
            </a:r>
            <a:endParaRPr sz="2400">
              <a:latin typeface="Franklin Gothic Demi"/>
              <a:cs typeface="Franklin Gothic Demi"/>
            </a:endParaRPr>
          </a:p>
          <a:p>
            <a:pPr marL="412115">
              <a:lnSpc>
                <a:spcPts val="2870"/>
              </a:lnSpc>
            </a:pPr>
            <a:r>
              <a:rPr sz="2400" b="1" dirty="0">
                <a:solidFill>
                  <a:srgbClr val="FFFFFF"/>
                </a:solidFill>
                <a:latin typeface="Franklin Gothic Demi"/>
                <a:cs typeface="Franklin Gothic Demi"/>
              </a:rPr>
              <a:t>ECON</a:t>
            </a:r>
            <a:r>
              <a:rPr sz="2400" b="1" spc="-100" dirty="0">
                <a:solidFill>
                  <a:srgbClr val="FFFFFF"/>
                </a:solidFill>
                <a:latin typeface="Franklin Gothic Demi"/>
                <a:cs typeface="Franklin Gothic Demi"/>
              </a:rPr>
              <a:t> </a:t>
            </a:r>
            <a:r>
              <a:rPr sz="2400" b="1" spc="-10" dirty="0">
                <a:solidFill>
                  <a:srgbClr val="FFFFFF"/>
                </a:solidFill>
                <a:latin typeface="Franklin Gothic Demi"/>
                <a:cs typeface="Franklin Gothic Demi"/>
              </a:rPr>
              <a:t>CALENDARS?</a:t>
            </a:r>
            <a:endParaRPr sz="2400">
              <a:latin typeface="Franklin Gothic Demi"/>
              <a:cs typeface="Franklin Gothic Demi"/>
            </a:endParaRPr>
          </a:p>
          <a:p>
            <a:pPr marL="412115" marR="727075">
              <a:lnSpc>
                <a:spcPct val="112999"/>
              </a:lnSpc>
              <a:spcBef>
                <a:spcPts val="2035"/>
              </a:spcBef>
            </a:pPr>
            <a:r>
              <a:rPr sz="1550" dirty="0">
                <a:solidFill>
                  <a:srgbClr val="FFFFFF"/>
                </a:solidFill>
                <a:latin typeface="Franklin Gothic Book"/>
                <a:cs typeface="Franklin Gothic Book"/>
              </a:rPr>
              <a:t>There</a:t>
            </a:r>
            <a:r>
              <a:rPr sz="1550" spc="65" dirty="0">
                <a:solidFill>
                  <a:srgbClr val="FFFFFF"/>
                </a:solidFill>
                <a:latin typeface="Franklin Gothic Book"/>
                <a:cs typeface="Franklin Gothic Book"/>
              </a:rPr>
              <a:t> </a:t>
            </a:r>
            <a:r>
              <a:rPr sz="1550" dirty="0">
                <a:solidFill>
                  <a:srgbClr val="FFFFFF"/>
                </a:solidFill>
                <a:latin typeface="Franklin Gothic Book"/>
                <a:cs typeface="Franklin Gothic Book"/>
              </a:rPr>
              <a:t>are</a:t>
            </a:r>
            <a:r>
              <a:rPr sz="1550" spc="75" dirty="0">
                <a:solidFill>
                  <a:srgbClr val="FFFFFF"/>
                </a:solidFill>
                <a:latin typeface="Franklin Gothic Book"/>
                <a:cs typeface="Franklin Gothic Book"/>
              </a:rPr>
              <a:t> </a:t>
            </a:r>
            <a:r>
              <a:rPr sz="1550" dirty="0">
                <a:solidFill>
                  <a:srgbClr val="FFFFFF"/>
                </a:solidFill>
                <a:latin typeface="Franklin Gothic Book"/>
                <a:cs typeface="Franklin Gothic Book"/>
              </a:rPr>
              <a:t>many</a:t>
            </a:r>
            <a:r>
              <a:rPr sz="1550" spc="85" dirty="0">
                <a:solidFill>
                  <a:srgbClr val="FFFFFF"/>
                </a:solidFill>
                <a:latin typeface="Franklin Gothic Book"/>
                <a:cs typeface="Franklin Gothic Book"/>
              </a:rPr>
              <a:t> </a:t>
            </a:r>
            <a:r>
              <a:rPr sz="1550" dirty="0">
                <a:solidFill>
                  <a:srgbClr val="FFFFFF"/>
                </a:solidFill>
                <a:latin typeface="Franklin Gothic Book"/>
                <a:cs typeface="Franklin Gothic Book"/>
              </a:rPr>
              <a:t>paid</a:t>
            </a:r>
            <a:r>
              <a:rPr sz="1550" spc="120" dirty="0">
                <a:solidFill>
                  <a:srgbClr val="FFFFFF"/>
                </a:solidFill>
                <a:latin typeface="Franklin Gothic Book"/>
                <a:cs typeface="Franklin Gothic Book"/>
              </a:rPr>
              <a:t> </a:t>
            </a:r>
            <a:r>
              <a:rPr sz="1550" spc="-10" dirty="0">
                <a:solidFill>
                  <a:srgbClr val="FFFFFF"/>
                </a:solidFill>
                <a:latin typeface="Franklin Gothic Book"/>
                <a:cs typeface="Franklin Gothic Book"/>
              </a:rPr>
              <a:t>offerings </a:t>
            </a:r>
            <a:r>
              <a:rPr sz="1550" dirty="0">
                <a:solidFill>
                  <a:srgbClr val="FFFFFF"/>
                </a:solidFill>
                <a:latin typeface="Franklin Gothic Book"/>
                <a:cs typeface="Franklin Gothic Book"/>
              </a:rPr>
              <a:t>(Econoday</a:t>
            </a:r>
            <a:r>
              <a:rPr sz="1550" spc="110" dirty="0">
                <a:solidFill>
                  <a:srgbClr val="FFFFFF"/>
                </a:solidFill>
                <a:latin typeface="Franklin Gothic Book"/>
                <a:cs typeface="Franklin Gothic Book"/>
              </a:rPr>
              <a:t> </a:t>
            </a:r>
            <a:r>
              <a:rPr sz="1550" dirty="0">
                <a:solidFill>
                  <a:srgbClr val="FFFFFF"/>
                </a:solidFill>
                <a:latin typeface="Franklin Gothic Book"/>
                <a:cs typeface="Franklin Gothic Book"/>
              </a:rPr>
              <a:t>being</a:t>
            </a:r>
            <a:r>
              <a:rPr sz="1550" spc="135" dirty="0">
                <a:solidFill>
                  <a:srgbClr val="FFFFFF"/>
                </a:solidFill>
                <a:latin typeface="Franklin Gothic Book"/>
                <a:cs typeface="Franklin Gothic Book"/>
              </a:rPr>
              <a:t> </a:t>
            </a:r>
            <a:r>
              <a:rPr sz="1550" dirty="0">
                <a:solidFill>
                  <a:srgbClr val="FFFFFF"/>
                </a:solidFill>
                <a:latin typeface="Franklin Gothic Book"/>
                <a:cs typeface="Franklin Gothic Book"/>
              </a:rPr>
              <a:t>among</a:t>
            </a:r>
            <a:r>
              <a:rPr sz="1550" spc="135" dirty="0">
                <a:solidFill>
                  <a:srgbClr val="FFFFFF"/>
                </a:solidFill>
                <a:latin typeface="Franklin Gothic Book"/>
                <a:cs typeface="Franklin Gothic Book"/>
              </a:rPr>
              <a:t> </a:t>
            </a:r>
            <a:r>
              <a:rPr sz="1550" spc="-25" dirty="0">
                <a:solidFill>
                  <a:srgbClr val="FFFFFF"/>
                </a:solidFill>
                <a:latin typeface="Franklin Gothic Book"/>
                <a:cs typeface="Franklin Gothic Book"/>
              </a:rPr>
              <a:t>the </a:t>
            </a:r>
            <a:r>
              <a:rPr sz="1550" spc="-10" dirty="0">
                <a:solidFill>
                  <a:srgbClr val="FFFFFF"/>
                </a:solidFill>
                <a:latin typeface="Franklin Gothic Book"/>
                <a:cs typeface="Franklin Gothic Book"/>
              </a:rPr>
              <a:t>best).</a:t>
            </a:r>
            <a:endParaRPr sz="1550">
              <a:latin typeface="Franklin Gothic Book"/>
              <a:cs typeface="Franklin Gothic Book"/>
            </a:endParaRPr>
          </a:p>
          <a:p>
            <a:pPr marL="412115">
              <a:lnSpc>
                <a:spcPct val="100000"/>
              </a:lnSpc>
              <a:spcBef>
                <a:spcPts val="1295"/>
              </a:spcBef>
            </a:pPr>
            <a:r>
              <a:rPr sz="1550" dirty="0">
                <a:solidFill>
                  <a:srgbClr val="FFFFFF"/>
                </a:solidFill>
                <a:latin typeface="Franklin Gothic Book"/>
                <a:cs typeface="Franklin Gothic Book"/>
              </a:rPr>
              <a:t>Here</a:t>
            </a:r>
            <a:r>
              <a:rPr sz="1550" spc="-10" dirty="0">
                <a:solidFill>
                  <a:srgbClr val="FFFFFF"/>
                </a:solidFill>
                <a:latin typeface="Franklin Gothic Book"/>
                <a:cs typeface="Franklin Gothic Book"/>
              </a:rPr>
              <a:t> </a:t>
            </a:r>
            <a:r>
              <a:rPr sz="1550" dirty="0">
                <a:solidFill>
                  <a:srgbClr val="FFFFFF"/>
                </a:solidFill>
                <a:latin typeface="Franklin Gothic Book"/>
                <a:cs typeface="Franklin Gothic Book"/>
              </a:rPr>
              <a:t>are</a:t>
            </a:r>
            <a:r>
              <a:rPr sz="1550" spc="70" dirty="0">
                <a:solidFill>
                  <a:srgbClr val="FFFFFF"/>
                </a:solidFill>
                <a:latin typeface="Franklin Gothic Book"/>
                <a:cs typeface="Franklin Gothic Book"/>
              </a:rPr>
              <a:t> </a:t>
            </a:r>
            <a:r>
              <a:rPr sz="1550" dirty="0">
                <a:solidFill>
                  <a:srgbClr val="FFFFFF"/>
                </a:solidFill>
                <a:latin typeface="Franklin Gothic Book"/>
                <a:cs typeface="Franklin Gothic Book"/>
              </a:rPr>
              <a:t>a</a:t>
            </a:r>
            <a:r>
              <a:rPr sz="1550" spc="55" dirty="0">
                <a:solidFill>
                  <a:srgbClr val="FFFFFF"/>
                </a:solidFill>
                <a:latin typeface="Franklin Gothic Book"/>
                <a:cs typeface="Franklin Gothic Book"/>
              </a:rPr>
              <a:t> </a:t>
            </a:r>
            <a:r>
              <a:rPr sz="1550" dirty="0">
                <a:solidFill>
                  <a:srgbClr val="FFFFFF"/>
                </a:solidFill>
                <a:latin typeface="Franklin Gothic Book"/>
                <a:cs typeface="Franklin Gothic Book"/>
              </a:rPr>
              <a:t>few</a:t>
            </a:r>
            <a:r>
              <a:rPr sz="1550" spc="70" dirty="0">
                <a:solidFill>
                  <a:srgbClr val="FFFFFF"/>
                </a:solidFill>
                <a:latin typeface="Franklin Gothic Book"/>
                <a:cs typeface="Franklin Gothic Book"/>
              </a:rPr>
              <a:t> </a:t>
            </a:r>
            <a:r>
              <a:rPr sz="1550" dirty="0">
                <a:solidFill>
                  <a:srgbClr val="FFFFFF"/>
                </a:solidFill>
                <a:latin typeface="Franklin Gothic Book"/>
                <a:cs typeface="Franklin Gothic Book"/>
              </a:rPr>
              <a:t>free</a:t>
            </a:r>
            <a:r>
              <a:rPr sz="1550" spc="65" dirty="0">
                <a:solidFill>
                  <a:srgbClr val="FFFFFF"/>
                </a:solidFill>
                <a:latin typeface="Franklin Gothic Book"/>
                <a:cs typeface="Franklin Gothic Book"/>
              </a:rPr>
              <a:t> </a:t>
            </a:r>
            <a:r>
              <a:rPr sz="1550" spc="-10" dirty="0">
                <a:solidFill>
                  <a:srgbClr val="FFFFFF"/>
                </a:solidFill>
                <a:latin typeface="Franklin Gothic Book"/>
                <a:cs typeface="Franklin Gothic Book"/>
              </a:rPr>
              <a:t>versions.</a:t>
            </a:r>
            <a:endParaRPr sz="1550">
              <a:latin typeface="Franklin Gothic Book"/>
              <a:cs typeface="Franklin Gothic Book"/>
            </a:endParaRPr>
          </a:p>
        </p:txBody>
      </p:sp>
      <p:sp>
        <p:nvSpPr>
          <p:cNvPr id="3" name="object 3"/>
          <p:cNvSpPr txBox="1"/>
          <p:nvPr/>
        </p:nvSpPr>
        <p:spPr>
          <a:xfrm>
            <a:off x="4983479" y="2064015"/>
            <a:ext cx="6316980" cy="2710180"/>
          </a:xfrm>
          <a:prstGeom prst="rect">
            <a:avLst/>
          </a:prstGeom>
        </p:spPr>
        <p:txBody>
          <a:bodyPr vert="horz" wrap="square" lIns="0" tIns="193675" rIns="0" bIns="0" rtlCol="0">
            <a:spAutoFit/>
          </a:bodyPr>
          <a:lstStyle/>
          <a:p>
            <a:pPr marL="317500" indent="-304800">
              <a:lnSpc>
                <a:spcPct val="100000"/>
              </a:lnSpc>
              <a:spcBef>
                <a:spcPts val="1525"/>
              </a:spcBef>
              <a:buClr>
                <a:srgbClr val="1CACE3"/>
              </a:buClr>
              <a:buSzPct val="92500"/>
              <a:buFont typeface="Wingdings 2"/>
              <a:buChar char=""/>
              <a:tabLst>
                <a:tab pos="317500" algn="l"/>
              </a:tabLst>
            </a:pPr>
            <a:r>
              <a:rPr sz="2000" spc="-20" dirty="0">
                <a:solidFill>
                  <a:srgbClr val="335B74"/>
                </a:solidFill>
                <a:latin typeface="Franklin Gothic Book"/>
                <a:cs typeface="Franklin Gothic Book"/>
              </a:rPr>
              <a:t>Trading</a:t>
            </a:r>
            <a:r>
              <a:rPr sz="2000" spc="-65" dirty="0">
                <a:solidFill>
                  <a:srgbClr val="335B74"/>
                </a:solidFill>
                <a:latin typeface="Franklin Gothic Book"/>
                <a:cs typeface="Franklin Gothic Book"/>
              </a:rPr>
              <a:t> </a:t>
            </a:r>
            <a:r>
              <a:rPr sz="2000" spc="-10" dirty="0">
                <a:solidFill>
                  <a:srgbClr val="335B74"/>
                </a:solidFill>
                <a:latin typeface="Franklin Gothic Book"/>
                <a:cs typeface="Franklin Gothic Book"/>
              </a:rPr>
              <a:t>Economics</a:t>
            </a:r>
            <a:endParaRPr sz="2000">
              <a:latin typeface="Franklin Gothic Book"/>
              <a:cs typeface="Franklin Gothic Book"/>
            </a:endParaRPr>
          </a:p>
          <a:p>
            <a:pPr marL="641350" lvl="1" indent="-304800">
              <a:lnSpc>
                <a:spcPct val="100000"/>
              </a:lnSpc>
              <a:spcBef>
                <a:spcPts val="1255"/>
              </a:spcBef>
              <a:buClr>
                <a:srgbClr val="1CACE3"/>
              </a:buClr>
              <a:buSzPct val="91666"/>
              <a:buFont typeface="Wingdings 2"/>
              <a:buChar char=""/>
              <a:tabLst>
                <a:tab pos="641350" algn="l"/>
              </a:tabLst>
            </a:pPr>
            <a:r>
              <a:rPr sz="1800" u="sng" spc="-10" dirty="0">
                <a:solidFill>
                  <a:srgbClr val="6DAC1C"/>
                </a:solidFill>
                <a:uFill>
                  <a:solidFill>
                    <a:srgbClr val="6DAC1C"/>
                  </a:solidFill>
                </a:uFill>
                <a:latin typeface="Franklin Gothic Book"/>
                <a:cs typeface="Franklin Gothic Book"/>
                <a:hlinkClick r:id="rId2"/>
              </a:rPr>
              <a:t>https://tradingeconomics.com/calendar</a:t>
            </a:r>
            <a:endParaRPr sz="1800">
              <a:latin typeface="Franklin Gothic Book"/>
              <a:cs typeface="Franklin Gothic Book"/>
            </a:endParaRPr>
          </a:p>
          <a:p>
            <a:pPr marL="317500" indent="-304800">
              <a:lnSpc>
                <a:spcPct val="100000"/>
              </a:lnSpc>
              <a:spcBef>
                <a:spcPts val="1170"/>
              </a:spcBef>
              <a:buClr>
                <a:srgbClr val="1CACE3"/>
              </a:buClr>
              <a:buSzPct val="92500"/>
              <a:buFont typeface="Wingdings 2"/>
              <a:buChar char=""/>
              <a:tabLst>
                <a:tab pos="317500" algn="l"/>
              </a:tabLst>
            </a:pPr>
            <a:r>
              <a:rPr sz="2000" spc="-10" dirty="0">
                <a:solidFill>
                  <a:srgbClr val="335B74"/>
                </a:solidFill>
                <a:latin typeface="Franklin Gothic Book"/>
                <a:cs typeface="Franklin Gothic Book"/>
              </a:rPr>
              <a:t>Investing.com</a:t>
            </a:r>
            <a:endParaRPr sz="2000">
              <a:latin typeface="Franklin Gothic Book"/>
              <a:cs typeface="Franklin Gothic Book"/>
            </a:endParaRPr>
          </a:p>
          <a:p>
            <a:pPr marL="641350" lvl="1" indent="-304800">
              <a:lnSpc>
                <a:spcPct val="100000"/>
              </a:lnSpc>
              <a:spcBef>
                <a:spcPts val="1180"/>
              </a:spcBef>
              <a:buClr>
                <a:srgbClr val="1CACE3"/>
              </a:buClr>
              <a:buSzPct val="91666"/>
              <a:buFont typeface="Wingdings 2"/>
              <a:buChar char=""/>
              <a:tabLst>
                <a:tab pos="641350" algn="l"/>
              </a:tabLst>
            </a:pPr>
            <a:r>
              <a:rPr sz="1800" u="sng" spc="-10" dirty="0">
                <a:solidFill>
                  <a:srgbClr val="6DAC1C"/>
                </a:solidFill>
                <a:uFill>
                  <a:solidFill>
                    <a:srgbClr val="6DAC1C"/>
                  </a:solidFill>
                </a:uFill>
                <a:latin typeface="Franklin Gothic Book"/>
                <a:cs typeface="Franklin Gothic Book"/>
                <a:hlinkClick r:id="rId3"/>
              </a:rPr>
              <a:t>https://www.investing.com/economic-calendar/</a:t>
            </a:r>
            <a:endParaRPr sz="1800">
              <a:latin typeface="Franklin Gothic Book"/>
              <a:cs typeface="Franklin Gothic Book"/>
            </a:endParaRPr>
          </a:p>
          <a:p>
            <a:pPr marL="317500" indent="-304800">
              <a:lnSpc>
                <a:spcPct val="100000"/>
              </a:lnSpc>
              <a:spcBef>
                <a:spcPts val="1170"/>
              </a:spcBef>
              <a:buClr>
                <a:srgbClr val="1CACE3"/>
              </a:buClr>
              <a:buSzPct val="92500"/>
              <a:buFont typeface="Wingdings 2"/>
              <a:buChar char=""/>
              <a:tabLst>
                <a:tab pos="317500" algn="l"/>
              </a:tabLst>
            </a:pPr>
            <a:r>
              <a:rPr sz="2000" spc="-10" dirty="0">
                <a:solidFill>
                  <a:srgbClr val="335B74"/>
                </a:solidFill>
                <a:latin typeface="Franklin Gothic Book"/>
                <a:cs typeface="Franklin Gothic Book"/>
              </a:rPr>
              <a:t>MarketWatch</a:t>
            </a:r>
            <a:endParaRPr sz="2000">
              <a:latin typeface="Franklin Gothic Book"/>
              <a:cs typeface="Franklin Gothic Book"/>
            </a:endParaRPr>
          </a:p>
          <a:p>
            <a:pPr marL="641350" lvl="1" indent="-304800">
              <a:lnSpc>
                <a:spcPct val="100000"/>
              </a:lnSpc>
              <a:spcBef>
                <a:spcPts val="1255"/>
              </a:spcBef>
              <a:buClr>
                <a:srgbClr val="1CACE3"/>
              </a:buClr>
              <a:buSzPct val="91666"/>
              <a:buFont typeface="Wingdings 2"/>
              <a:buChar char=""/>
              <a:tabLst>
                <a:tab pos="641350" algn="l"/>
              </a:tabLst>
            </a:pPr>
            <a:r>
              <a:rPr sz="1800" u="sng" spc="-10" dirty="0">
                <a:solidFill>
                  <a:srgbClr val="6DAC1C"/>
                </a:solidFill>
                <a:uFill>
                  <a:solidFill>
                    <a:srgbClr val="6DAC1C"/>
                  </a:solidFill>
                </a:uFill>
                <a:latin typeface="Franklin Gothic Book"/>
                <a:cs typeface="Franklin Gothic Book"/>
                <a:hlinkClick r:id="rId4"/>
              </a:rPr>
              <a:t>https://www.marketwatch.com/economy-politics/calendar</a:t>
            </a:r>
            <a:endParaRPr sz="1800">
              <a:latin typeface="Franklin Gothic Book"/>
              <a:cs typeface="Franklin Gothic Book"/>
            </a:endParaRPr>
          </a:p>
        </p:txBody>
      </p:sp>
      <p:sp>
        <p:nvSpPr>
          <p:cNvPr id="4" name="Footer Placeholder 3">
            <a:extLst>
              <a:ext uri="{FF2B5EF4-FFF2-40B4-BE49-F238E27FC236}">
                <a16:creationId xmlns:a16="http://schemas.microsoft.com/office/drawing/2014/main" id="{17D5BC11-D9F7-3726-1F4B-3717655C0A21}"/>
              </a:ext>
            </a:extLst>
          </p:cNvPr>
          <p:cNvSpPr>
            <a:spLocks noGrp="1"/>
          </p:cNvSpPr>
          <p:nvPr>
            <p:ph type="ftr" sz="quarter" idx="5"/>
          </p:nvPr>
        </p:nvSpPr>
        <p:spPr/>
        <p:txBody>
          <a:bodyPr/>
          <a:lstStyle/>
          <a:p>
            <a:r>
              <a:rPr lang="en-US"/>
              <a:t>Prof. Mike Aguilar | aguilar-mike@outlook.com | </a:t>
            </a:r>
            <a:r>
              <a:rPr lang="en-US">
                <a:solidFill>
                  <a:srgbClr val="666666"/>
                </a:solidFill>
                <a:highlight>
                  <a:srgbClr val="FFFFFF"/>
                </a:highlight>
                <a:latin typeface="Calibri" panose="020F0502020204030204" pitchFamily="34" charset="0"/>
              </a:rPr>
              <a:t>https:/www.linkedin.com/in/mike-aguilar-econ</a:t>
            </a:r>
            <a:endParaRPr lang="en-US" dirty="0"/>
          </a:p>
        </p:txBody>
      </p:sp>
      <p:sp>
        <p:nvSpPr>
          <p:cNvPr id="5" name="Slide Number Placeholder 4">
            <a:extLst>
              <a:ext uri="{FF2B5EF4-FFF2-40B4-BE49-F238E27FC236}">
                <a16:creationId xmlns:a16="http://schemas.microsoft.com/office/drawing/2014/main" id="{D9A20857-A559-2BFB-BF2A-4519E7D89BC5}"/>
              </a:ext>
            </a:extLst>
          </p:cNvPr>
          <p:cNvSpPr>
            <a:spLocks noGrp="1"/>
          </p:cNvSpPr>
          <p:nvPr>
            <p:ph type="sldNum" sz="quarter" idx="7"/>
          </p:nvPr>
        </p:nvSpPr>
        <p:spPr/>
        <p:txBody>
          <a:bodyPr/>
          <a:lstStyle/>
          <a:p>
            <a:fld id="{B6F15528-21DE-4FAA-801E-634DDDAF4B2B}"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5875" rIns="0" bIns="0" rtlCol="0">
            <a:spAutoFit/>
          </a:bodyPr>
          <a:lstStyle/>
          <a:p>
            <a:pPr marL="12700">
              <a:lnSpc>
                <a:spcPct val="100000"/>
              </a:lnSpc>
              <a:spcBef>
                <a:spcPts val="125"/>
              </a:spcBef>
            </a:pPr>
            <a:r>
              <a:rPr dirty="0"/>
              <a:t>ANATOMY</a:t>
            </a:r>
            <a:r>
              <a:rPr spc="75" dirty="0"/>
              <a:t> </a:t>
            </a:r>
            <a:r>
              <a:rPr dirty="0"/>
              <a:t>OF</a:t>
            </a:r>
            <a:r>
              <a:rPr spc="65" dirty="0"/>
              <a:t> </a:t>
            </a:r>
            <a:r>
              <a:rPr dirty="0"/>
              <a:t>AN</a:t>
            </a:r>
            <a:r>
              <a:rPr spc="40" dirty="0"/>
              <a:t> </a:t>
            </a:r>
            <a:r>
              <a:rPr dirty="0"/>
              <a:t>ECONOMIC</a:t>
            </a:r>
            <a:r>
              <a:rPr spc="95" dirty="0"/>
              <a:t> </a:t>
            </a:r>
            <a:r>
              <a:rPr spc="-10" dirty="0"/>
              <a:t>CALENDAR</a:t>
            </a:r>
          </a:p>
        </p:txBody>
      </p:sp>
      <p:pic>
        <p:nvPicPr>
          <p:cNvPr id="4" name="object 4"/>
          <p:cNvPicPr/>
          <p:nvPr/>
        </p:nvPicPr>
        <p:blipFill>
          <a:blip r:embed="rId2" cstate="print"/>
          <a:stretch>
            <a:fillRect/>
          </a:stretch>
        </p:blipFill>
        <p:spPr>
          <a:xfrm>
            <a:off x="1562100" y="3028950"/>
            <a:ext cx="8601075" cy="2495550"/>
          </a:xfrm>
          <a:prstGeom prst="rect">
            <a:avLst/>
          </a:prstGeom>
        </p:spPr>
      </p:pic>
      <p:sp>
        <p:nvSpPr>
          <p:cNvPr id="5" name="object 5"/>
          <p:cNvSpPr/>
          <p:nvPr/>
        </p:nvSpPr>
        <p:spPr>
          <a:xfrm>
            <a:off x="1950084" y="2559685"/>
            <a:ext cx="303530" cy="546735"/>
          </a:xfrm>
          <a:custGeom>
            <a:avLst/>
            <a:gdLst/>
            <a:ahLst/>
            <a:cxnLst/>
            <a:rect l="l" t="t" r="r" b="b"/>
            <a:pathLst>
              <a:path w="303530" h="546735">
                <a:moveTo>
                  <a:pt x="299719" y="461263"/>
                </a:moveTo>
                <a:lnTo>
                  <a:pt x="271928" y="476480"/>
                </a:lnTo>
                <a:lnTo>
                  <a:pt x="278002" y="487552"/>
                </a:lnTo>
                <a:lnTo>
                  <a:pt x="279781" y="490727"/>
                </a:lnTo>
                <a:lnTo>
                  <a:pt x="278638" y="494538"/>
                </a:lnTo>
                <a:lnTo>
                  <a:pt x="275589" y="496188"/>
                </a:lnTo>
                <a:lnTo>
                  <a:pt x="272414" y="497966"/>
                </a:lnTo>
                <a:lnTo>
                  <a:pt x="233101" y="497966"/>
                </a:lnTo>
                <a:lnTo>
                  <a:pt x="303021" y="546353"/>
                </a:lnTo>
                <a:lnTo>
                  <a:pt x="299719" y="461263"/>
                </a:lnTo>
                <a:close/>
              </a:path>
              <a:path w="303530" h="546735">
                <a:moveTo>
                  <a:pt x="260806" y="482570"/>
                </a:moveTo>
                <a:lnTo>
                  <a:pt x="232686" y="497966"/>
                </a:lnTo>
                <a:lnTo>
                  <a:pt x="272414" y="497966"/>
                </a:lnTo>
                <a:lnTo>
                  <a:pt x="268604" y="496824"/>
                </a:lnTo>
                <a:lnTo>
                  <a:pt x="266953" y="493775"/>
                </a:lnTo>
                <a:lnTo>
                  <a:pt x="260806" y="482570"/>
                </a:lnTo>
                <a:close/>
              </a:path>
              <a:path w="303530" h="546735">
                <a:moveTo>
                  <a:pt x="271928" y="476480"/>
                </a:moveTo>
                <a:lnTo>
                  <a:pt x="260806" y="482570"/>
                </a:lnTo>
                <a:lnTo>
                  <a:pt x="266953" y="493775"/>
                </a:lnTo>
                <a:lnTo>
                  <a:pt x="268604" y="496824"/>
                </a:lnTo>
                <a:lnTo>
                  <a:pt x="272414" y="497966"/>
                </a:lnTo>
                <a:lnTo>
                  <a:pt x="275589" y="496188"/>
                </a:lnTo>
                <a:lnTo>
                  <a:pt x="278638" y="494538"/>
                </a:lnTo>
                <a:lnTo>
                  <a:pt x="279781" y="490727"/>
                </a:lnTo>
                <a:lnTo>
                  <a:pt x="278002" y="487552"/>
                </a:lnTo>
                <a:lnTo>
                  <a:pt x="271928" y="476480"/>
                </a:lnTo>
                <a:close/>
              </a:path>
              <a:path w="303530" h="546735">
                <a:moveTo>
                  <a:pt x="7365" y="0"/>
                </a:moveTo>
                <a:lnTo>
                  <a:pt x="4190" y="1777"/>
                </a:lnTo>
                <a:lnTo>
                  <a:pt x="1142" y="3428"/>
                </a:lnTo>
                <a:lnTo>
                  <a:pt x="0" y="7238"/>
                </a:lnTo>
                <a:lnTo>
                  <a:pt x="1777" y="10413"/>
                </a:lnTo>
                <a:lnTo>
                  <a:pt x="260806" y="482570"/>
                </a:lnTo>
                <a:lnTo>
                  <a:pt x="271928" y="476480"/>
                </a:lnTo>
                <a:lnTo>
                  <a:pt x="12826" y="4190"/>
                </a:lnTo>
                <a:lnTo>
                  <a:pt x="11175" y="1142"/>
                </a:lnTo>
                <a:lnTo>
                  <a:pt x="7365" y="0"/>
                </a:lnTo>
                <a:close/>
              </a:path>
            </a:pathLst>
          </a:custGeom>
          <a:solidFill>
            <a:srgbClr val="179CCE"/>
          </a:solidFill>
        </p:spPr>
        <p:txBody>
          <a:bodyPr wrap="square" lIns="0" tIns="0" rIns="0" bIns="0" rtlCol="0"/>
          <a:lstStyle/>
          <a:p>
            <a:endParaRPr/>
          </a:p>
        </p:txBody>
      </p:sp>
      <p:sp>
        <p:nvSpPr>
          <p:cNvPr id="6" name="object 6"/>
          <p:cNvSpPr txBox="1"/>
          <p:nvPr/>
        </p:nvSpPr>
        <p:spPr>
          <a:xfrm>
            <a:off x="1292860" y="2215832"/>
            <a:ext cx="1323975" cy="300355"/>
          </a:xfrm>
          <a:prstGeom prst="rect">
            <a:avLst/>
          </a:prstGeom>
        </p:spPr>
        <p:txBody>
          <a:bodyPr vert="horz" wrap="square" lIns="0" tIns="12700" rIns="0" bIns="0" rtlCol="0">
            <a:spAutoFit/>
          </a:bodyPr>
          <a:lstStyle/>
          <a:p>
            <a:pPr marL="12700">
              <a:lnSpc>
                <a:spcPct val="100000"/>
              </a:lnSpc>
              <a:spcBef>
                <a:spcPts val="100"/>
              </a:spcBef>
            </a:pPr>
            <a:r>
              <a:rPr sz="1800" dirty="0">
                <a:latin typeface="Franklin Gothic Book"/>
                <a:cs typeface="Franklin Gothic Book"/>
              </a:rPr>
              <a:t>Release</a:t>
            </a:r>
            <a:r>
              <a:rPr sz="1800" spc="-10" dirty="0">
                <a:latin typeface="Franklin Gothic Book"/>
                <a:cs typeface="Franklin Gothic Book"/>
              </a:rPr>
              <a:t> </a:t>
            </a:r>
            <a:r>
              <a:rPr sz="1800" spc="-20" dirty="0">
                <a:latin typeface="Franklin Gothic Book"/>
                <a:cs typeface="Franklin Gothic Book"/>
              </a:rPr>
              <a:t>Date</a:t>
            </a:r>
            <a:endParaRPr sz="1800" dirty="0">
              <a:latin typeface="Franklin Gothic Book"/>
              <a:cs typeface="Franklin Gothic Book"/>
            </a:endParaRPr>
          </a:p>
        </p:txBody>
      </p:sp>
      <p:sp>
        <p:nvSpPr>
          <p:cNvPr id="7" name="object 7"/>
          <p:cNvSpPr txBox="1"/>
          <p:nvPr/>
        </p:nvSpPr>
        <p:spPr>
          <a:xfrm>
            <a:off x="2872485" y="5844222"/>
            <a:ext cx="1333500" cy="300355"/>
          </a:xfrm>
          <a:prstGeom prst="rect">
            <a:avLst/>
          </a:prstGeom>
        </p:spPr>
        <p:txBody>
          <a:bodyPr vert="horz" wrap="square" lIns="0" tIns="12700" rIns="0" bIns="0" rtlCol="0">
            <a:spAutoFit/>
          </a:bodyPr>
          <a:lstStyle/>
          <a:p>
            <a:pPr marL="12700">
              <a:lnSpc>
                <a:spcPct val="100000"/>
              </a:lnSpc>
              <a:spcBef>
                <a:spcPts val="100"/>
              </a:spcBef>
            </a:pPr>
            <a:r>
              <a:rPr sz="1800" dirty="0">
                <a:latin typeface="Franklin Gothic Book"/>
                <a:cs typeface="Franklin Gothic Book"/>
              </a:rPr>
              <a:t>Data</a:t>
            </a:r>
            <a:r>
              <a:rPr sz="1800" spc="-35" dirty="0">
                <a:latin typeface="Franklin Gothic Book"/>
                <a:cs typeface="Franklin Gothic Book"/>
              </a:rPr>
              <a:t> </a:t>
            </a:r>
            <a:r>
              <a:rPr sz="1800" spc="-10" dirty="0">
                <a:latin typeface="Franklin Gothic Book"/>
                <a:cs typeface="Franklin Gothic Book"/>
              </a:rPr>
              <a:t>Concept</a:t>
            </a:r>
            <a:endParaRPr sz="1800">
              <a:latin typeface="Franklin Gothic Book"/>
              <a:cs typeface="Franklin Gothic Book"/>
            </a:endParaRPr>
          </a:p>
        </p:txBody>
      </p:sp>
      <p:sp>
        <p:nvSpPr>
          <p:cNvPr id="8" name="object 8"/>
          <p:cNvSpPr/>
          <p:nvPr/>
        </p:nvSpPr>
        <p:spPr>
          <a:xfrm>
            <a:off x="3540759" y="5462651"/>
            <a:ext cx="221615" cy="358775"/>
          </a:xfrm>
          <a:custGeom>
            <a:avLst/>
            <a:gdLst/>
            <a:ahLst/>
            <a:cxnLst/>
            <a:rect l="l" t="t" r="r" b="b"/>
            <a:pathLst>
              <a:path w="221614" h="358775">
                <a:moveTo>
                  <a:pt x="176290" y="61750"/>
                </a:moveTo>
                <a:lnTo>
                  <a:pt x="1904" y="348183"/>
                </a:lnTo>
                <a:lnTo>
                  <a:pt x="0" y="351167"/>
                </a:lnTo>
                <a:lnTo>
                  <a:pt x="940" y="354787"/>
                </a:lnTo>
                <a:lnTo>
                  <a:pt x="1015" y="355079"/>
                </a:lnTo>
                <a:lnTo>
                  <a:pt x="3937" y="356908"/>
                </a:lnTo>
                <a:lnTo>
                  <a:pt x="6985" y="358724"/>
                </a:lnTo>
                <a:lnTo>
                  <a:pt x="10922" y="357771"/>
                </a:lnTo>
                <a:lnTo>
                  <a:pt x="12700" y="354787"/>
                </a:lnTo>
                <a:lnTo>
                  <a:pt x="187102" y="68326"/>
                </a:lnTo>
                <a:lnTo>
                  <a:pt x="176290" y="61750"/>
                </a:lnTo>
                <a:close/>
              </a:path>
              <a:path w="221614" h="358775">
                <a:moveTo>
                  <a:pt x="217365" y="46990"/>
                </a:moveTo>
                <a:lnTo>
                  <a:pt x="188594" y="46990"/>
                </a:lnTo>
                <a:lnTo>
                  <a:pt x="191515" y="48768"/>
                </a:lnTo>
                <a:lnTo>
                  <a:pt x="194563" y="50546"/>
                </a:lnTo>
                <a:lnTo>
                  <a:pt x="195579" y="54483"/>
                </a:lnTo>
                <a:lnTo>
                  <a:pt x="193675" y="57531"/>
                </a:lnTo>
                <a:lnTo>
                  <a:pt x="187102" y="68326"/>
                </a:lnTo>
                <a:lnTo>
                  <a:pt x="214249" y="84836"/>
                </a:lnTo>
                <a:lnTo>
                  <a:pt x="217218" y="48768"/>
                </a:lnTo>
                <a:lnTo>
                  <a:pt x="217291" y="47879"/>
                </a:lnTo>
                <a:lnTo>
                  <a:pt x="217365" y="46990"/>
                </a:lnTo>
                <a:close/>
              </a:path>
              <a:path w="221614" h="358775">
                <a:moveTo>
                  <a:pt x="188594" y="46990"/>
                </a:moveTo>
                <a:lnTo>
                  <a:pt x="184657" y="47879"/>
                </a:lnTo>
                <a:lnTo>
                  <a:pt x="182879" y="50927"/>
                </a:lnTo>
                <a:lnTo>
                  <a:pt x="176290" y="61750"/>
                </a:lnTo>
                <a:lnTo>
                  <a:pt x="187102" y="68326"/>
                </a:lnTo>
                <a:lnTo>
                  <a:pt x="193675" y="57531"/>
                </a:lnTo>
                <a:lnTo>
                  <a:pt x="195579" y="54483"/>
                </a:lnTo>
                <a:lnTo>
                  <a:pt x="194662" y="50927"/>
                </a:lnTo>
                <a:lnTo>
                  <a:pt x="194563" y="50546"/>
                </a:lnTo>
                <a:lnTo>
                  <a:pt x="191515" y="48768"/>
                </a:lnTo>
                <a:lnTo>
                  <a:pt x="188594" y="46990"/>
                </a:lnTo>
                <a:close/>
              </a:path>
              <a:path w="221614" h="358775">
                <a:moveTo>
                  <a:pt x="221234" y="0"/>
                </a:moveTo>
                <a:lnTo>
                  <a:pt x="149098" y="45212"/>
                </a:lnTo>
                <a:lnTo>
                  <a:pt x="176290" y="61750"/>
                </a:lnTo>
                <a:lnTo>
                  <a:pt x="182879" y="50927"/>
                </a:lnTo>
                <a:lnTo>
                  <a:pt x="184657" y="47879"/>
                </a:lnTo>
                <a:lnTo>
                  <a:pt x="188594" y="46990"/>
                </a:lnTo>
                <a:lnTo>
                  <a:pt x="217365" y="46990"/>
                </a:lnTo>
                <a:lnTo>
                  <a:pt x="221234" y="0"/>
                </a:lnTo>
                <a:close/>
              </a:path>
            </a:pathLst>
          </a:custGeom>
          <a:solidFill>
            <a:srgbClr val="179CCE"/>
          </a:solidFill>
        </p:spPr>
        <p:txBody>
          <a:bodyPr wrap="square" lIns="0" tIns="0" rIns="0" bIns="0" rtlCol="0"/>
          <a:lstStyle/>
          <a:p>
            <a:endParaRPr/>
          </a:p>
        </p:txBody>
      </p:sp>
      <p:sp>
        <p:nvSpPr>
          <p:cNvPr id="9" name="object 9"/>
          <p:cNvSpPr txBox="1"/>
          <p:nvPr/>
        </p:nvSpPr>
        <p:spPr>
          <a:xfrm>
            <a:off x="5201920" y="5844222"/>
            <a:ext cx="1441450" cy="300355"/>
          </a:xfrm>
          <a:prstGeom prst="rect">
            <a:avLst/>
          </a:prstGeom>
        </p:spPr>
        <p:txBody>
          <a:bodyPr vert="horz" wrap="square" lIns="0" tIns="12700" rIns="0" bIns="0" rtlCol="0">
            <a:spAutoFit/>
          </a:bodyPr>
          <a:lstStyle/>
          <a:p>
            <a:pPr marL="12700">
              <a:lnSpc>
                <a:spcPct val="100000"/>
              </a:lnSpc>
              <a:spcBef>
                <a:spcPts val="100"/>
              </a:spcBef>
            </a:pPr>
            <a:r>
              <a:rPr sz="1800" dirty="0">
                <a:latin typeface="Franklin Gothic Book"/>
                <a:cs typeface="Franklin Gothic Book"/>
              </a:rPr>
              <a:t>Coverage</a:t>
            </a:r>
            <a:r>
              <a:rPr sz="1800" spc="-85" dirty="0">
                <a:latin typeface="Franklin Gothic Book"/>
                <a:cs typeface="Franklin Gothic Book"/>
              </a:rPr>
              <a:t> </a:t>
            </a:r>
            <a:r>
              <a:rPr sz="1800" spc="-20" dirty="0">
                <a:latin typeface="Franklin Gothic Book"/>
                <a:cs typeface="Franklin Gothic Book"/>
              </a:rPr>
              <a:t>Date</a:t>
            </a:r>
            <a:endParaRPr sz="1800">
              <a:latin typeface="Franklin Gothic Book"/>
              <a:cs typeface="Franklin Gothic Book"/>
            </a:endParaRPr>
          </a:p>
        </p:txBody>
      </p:sp>
      <p:sp>
        <p:nvSpPr>
          <p:cNvPr id="10" name="object 10"/>
          <p:cNvSpPr/>
          <p:nvPr/>
        </p:nvSpPr>
        <p:spPr>
          <a:xfrm>
            <a:off x="5281676" y="5462651"/>
            <a:ext cx="650875" cy="358775"/>
          </a:xfrm>
          <a:custGeom>
            <a:avLst/>
            <a:gdLst/>
            <a:ahLst/>
            <a:cxnLst/>
            <a:rect l="l" t="t" r="r" b="b"/>
            <a:pathLst>
              <a:path w="650875" h="358775">
                <a:moveTo>
                  <a:pt x="69848" y="30884"/>
                </a:moveTo>
                <a:lnTo>
                  <a:pt x="63735" y="42050"/>
                </a:lnTo>
                <a:lnTo>
                  <a:pt x="643382" y="358736"/>
                </a:lnTo>
                <a:lnTo>
                  <a:pt x="647191" y="357606"/>
                </a:lnTo>
                <a:lnTo>
                  <a:pt x="648843" y="354520"/>
                </a:lnTo>
                <a:lnTo>
                  <a:pt x="650621" y="351447"/>
                </a:lnTo>
                <a:lnTo>
                  <a:pt x="649477" y="347586"/>
                </a:lnTo>
                <a:lnTo>
                  <a:pt x="69848" y="30884"/>
                </a:lnTo>
                <a:close/>
              </a:path>
              <a:path w="650875" h="358775">
                <a:moveTo>
                  <a:pt x="0" y="0"/>
                </a:moveTo>
                <a:lnTo>
                  <a:pt x="48513" y="69850"/>
                </a:lnTo>
                <a:lnTo>
                  <a:pt x="63735" y="42050"/>
                </a:lnTo>
                <a:lnTo>
                  <a:pt x="49529" y="34290"/>
                </a:lnTo>
                <a:lnTo>
                  <a:pt x="48508" y="30884"/>
                </a:lnTo>
                <a:lnTo>
                  <a:pt x="48387" y="30480"/>
                </a:lnTo>
                <a:lnTo>
                  <a:pt x="50037" y="27305"/>
                </a:lnTo>
                <a:lnTo>
                  <a:pt x="51815" y="24257"/>
                </a:lnTo>
                <a:lnTo>
                  <a:pt x="55625" y="23114"/>
                </a:lnTo>
                <a:lnTo>
                  <a:pt x="74103" y="23114"/>
                </a:lnTo>
                <a:lnTo>
                  <a:pt x="85089" y="3048"/>
                </a:lnTo>
                <a:lnTo>
                  <a:pt x="0" y="0"/>
                </a:lnTo>
                <a:close/>
              </a:path>
              <a:path w="650875" h="358775">
                <a:moveTo>
                  <a:pt x="55625" y="23114"/>
                </a:moveTo>
                <a:lnTo>
                  <a:pt x="51815" y="24257"/>
                </a:lnTo>
                <a:lnTo>
                  <a:pt x="50037" y="27305"/>
                </a:lnTo>
                <a:lnTo>
                  <a:pt x="48387" y="30480"/>
                </a:lnTo>
                <a:lnTo>
                  <a:pt x="49529" y="34290"/>
                </a:lnTo>
                <a:lnTo>
                  <a:pt x="63735" y="42050"/>
                </a:lnTo>
                <a:lnTo>
                  <a:pt x="69848" y="30884"/>
                </a:lnTo>
                <a:lnTo>
                  <a:pt x="55625" y="23114"/>
                </a:lnTo>
                <a:close/>
              </a:path>
              <a:path w="650875" h="358775">
                <a:moveTo>
                  <a:pt x="74103" y="23114"/>
                </a:moveTo>
                <a:lnTo>
                  <a:pt x="55625" y="23114"/>
                </a:lnTo>
                <a:lnTo>
                  <a:pt x="69848" y="30884"/>
                </a:lnTo>
                <a:lnTo>
                  <a:pt x="74103" y="23114"/>
                </a:lnTo>
                <a:close/>
              </a:path>
            </a:pathLst>
          </a:custGeom>
          <a:solidFill>
            <a:srgbClr val="179CCE"/>
          </a:solidFill>
        </p:spPr>
        <p:txBody>
          <a:bodyPr wrap="square" lIns="0" tIns="0" rIns="0" bIns="0" rtlCol="0"/>
          <a:lstStyle/>
          <a:p>
            <a:endParaRPr/>
          </a:p>
        </p:txBody>
      </p:sp>
      <p:sp>
        <p:nvSpPr>
          <p:cNvPr id="11" name="object 11"/>
          <p:cNvSpPr txBox="1"/>
          <p:nvPr/>
        </p:nvSpPr>
        <p:spPr>
          <a:xfrm>
            <a:off x="3976370" y="1850961"/>
            <a:ext cx="2232660" cy="300355"/>
          </a:xfrm>
          <a:prstGeom prst="rect">
            <a:avLst/>
          </a:prstGeom>
        </p:spPr>
        <p:txBody>
          <a:bodyPr vert="horz" wrap="square" lIns="0" tIns="12700" rIns="0" bIns="0" rtlCol="0">
            <a:spAutoFit/>
          </a:bodyPr>
          <a:lstStyle/>
          <a:p>
            <a:pPr marL="12700">
              <a:lnSpc>
                <a:spcPct val="100000"/>
              </a:lnSpc>
              <a:spcBef>
                <a:spcPts val="100"/>
              </a:spcBef>
            </a:pPr>
            <a:r>
              <a:rPr sz="1800" dirty="0">
                <a:latin typeface="Franklin Gothic Book"/>
                <a:cs typeface="Franklin Gothic Book"/>
              </a:rPr>
              <a:t>What</a:t>
            </a:r>
            <a:r>
              <a:rPr sz="1800" spc="40" dirty="0">
                <a:latin typeface="Franklin Gothic Book"/>
                <a:cs typeface="Franklin Gothic Book"/>
              </a:rPr>
              <a:t> </a:t>
            </a:r>
            <a:r>
              <a:rPr sz="1800" dirty="0">
                <a:latin typeface="Franklin Gothic Book"/>
                <a:cs typeface="Franklin Gothic Book"/>
              </a:rPr>
              <a:t>happened</a:t>
            </a:r>
            <a:r>
              <a:rPr sz="1800" spc="-95" dirty="0">
                <a:latin typeface="Franklin Gothic Book"/>
                <a:cs typeface="Franklin Gothic Book"/>
              </a:rPr>
              <a:t> </a:t>
            </a:r>
            <a:r>
              <a:rPr sz="1800" spc="-10" dirty="0">
                <a:latin typeface="Franklin Gothic Book"/>
                <a:cs typeface="Franklin Gothic Book"/>
              </a:rPr>
              <a:t>during</a:t>
            </a:r>
            <a:endParaRPr sz="1800" dirty="0">
              <a:latin typeface="Franklin Gothic Book"/>
              <a:cs typeface="Franklin Gothic Book"/>
            </a:endParaRPr>
          </a:p>
        </p:txBody>
      </p:sp>
      <p:sp>
        <p:nvSpPr>
          <p:cNvPr id="12" name="object 12"/>
          <p:cNvSpPr txBox="1"/>
          <p:nvPr/>
        </p:nvSpPr>
        <p:spPr>
          <a:xfrm>
            <a:off x="3976370" y="2127567"/>
            <a:ext cx="2091055" cy="300355"/>
          </a:xfrm>
          <a:prstGeom prst="rect">
            <a:avLst/>
          </a:prstGeom>
        </p:spPr>
        <p:txBody>
          <a:bodyPr vert="horz" wrap="square" lIns="0" tIns="12700" rIns="0" bIns="0" rtlCol="0">
            <a:spAutoFit/>
          </a:bodyPr>
          <a:lstStyle/>
          <a:p>
            <a:pPr marL="12700">
              <a:lnSpc>
                <a:spcPct val="100000"/>
              </a:lnSpc>
              <a:spcBef>
                <a:spcPts val="100"/>
              </a:spcBef>
            </a:pPr>
            <a:r>
              <a:rPr sz="1800" dirty="0">
                <a:latin typeface="Franklin Gothic Book"/>
                <a:cs typeface="Franklin Gothic Book"/>
              </a:rPr>
              <a:t>this</a:t>
            </a:r>
            <a:r>
              <a:rPr sz="1800" spc="15" dirty="0">
                <a:latin typeface="Franklin Gothic Book"/>
                <a:cs typeface="Franklin Gothic Book"/>
              </a:rPr>
              <a:t> </a:t>
            </a:r>
            <a:r>
              <a:rPr sz="1800" spc="-10" dirty="0">
                <a:latin typeface="Franklin Gothic Book"/>
                <a:cs typeface="Franklin Gothic Book"/>
              </a:rPr>
              <a:t>coverage</a:t>
            </a:r>
            <a:r>
              <a:rPr sz="1800" spc="-95" dirty="0">
                <a:latin typeface="Franklin Gothic Book"/>
                <a:cs typeface="Franklin Gothic Book"/>
              </a:rPr>
              <a:t> </a:t>
            </a:r>
            <a:r>
              <a:rPr sz="1800" spc="-10" dirty="0">
                <a:latin typeface="Franklin Gothic Book"/>
                <a:cs typeface="Franklin Gothic Book"/>
              </a:rPr>
              <a:t>period?</a:t>
            </a:r>
            <a:endParaRPr sz="1800" dirty="0">
              <a:latin typeface="Franklin Gothic Book"/>
              <a:cs typeface="Franklin Gothic Book"/>
            </a:endParaRPr>
          </a:p>
        </p:txBody>
      </p:sp>
      <p:sp>
        <p:nvSpPr>
          <p:cNvPr id="14" name="object 14"/>
          <p:cNvSpPr txBox="1"/>
          <p:nvPr/>
        </p:nvSpPr>
        <p:spPr>
          <a:xfrm>
            <a:off x="7075169" y="1723961"/>
            <a:ext cx="2232025" cy="577215"/>
          </a:xfrm>
          <a:prstGeom prst="rect">
            <a:avLst/>
          </a:prstGeom>
        </p:spPr>
        <p:txBody>
          <a:bodyPr vert="horz" wrap="square" lIns="0" tIns="10795" rIns="0" bIns="0" rtlCol="0">
            <a:spAutoFit/>
          </a:bodyPr>
          <a:lstStyle/>
          <a:p>
            <a:pPr marL="12700" marR="5080">
              <a:lnSpc>
                <a:spcPct val="100800"/>
              </a:lnSpc>
              <a:spcBef>
                <a:spcPts val="85"/>
              </a:spcBef>
            </a:pPr>
            <a:r>
              <a:rPr sz="1800" dirty="0">
                <a:latin typeface="Franklin Gothic Book"/>
                <a:cs typeface="Franklin Gothic Book"/>
              </a:rPr>
              <a:t>What</a:t>
            </a:r>
            <a:r>
              <a:rPr sz="1800" spc="40" dirty="0">
                <a:latin typeface="Franklin Gothic Book"/>
                <a:cs typeface="Franklin Gothic Book"/>
              </a:rPr>
              <a:t> </a:t>
            </a:r>
            <a:r>
              <a:rPr sz="1800" dirty="0">
                <a:latin typeface="Franklin Gothic Book"/>
                <a:cs typeface="Franklin Gothic Book"/>
              </a:rPr>
              <a:t>happened</a:t>
            </a:r>
            <a:r>
              <a:rPr sz="1800" spc="-100" dirty="0">
                <a:latin typeface="Franklin Gothic Book"/>
                <a:cs typeface="Franklin Gothic Book"/>
              </a:rPr>
              <a:t> </a:t>
            </a:r>
            <a:r>
              <a:rPr sz="1800" spc="-10" dirty="0">
                <a:latin typeface="Franklin Gothic Book"/>
                <a:cs typeface="Franklin Gothic Book"/>
              </a:rPr>
              <a:t>during </a:t>
            </a:r>
            <a:r>
              <a:rPr sz="1800" dirty="0">
                <a:latin typeface="Franklin Gothic Book"/>
                <a:cs typeface="Franklin Gothic Book"/>
              </a:rPr>
              <a:t>last</a:t>
            </a:r>
            <a:r>
              <a:rPr sz="1800" spc="25" dirty="0">
                <a:latin typeface="Franklin Gothic Book"/>
                <a:cs typeface="Franklin Gothic Book"/>
              </a:rPr>
              <a:t> </a:t>
            </a:r>
            <a:r>
              <a:rPr sz="1800" spc="-10" dirty="0">
                <a:latin typeface="Franklin Gothic Book"/>
                <a:cs typeface="Franklin Gothic Book"/>
              </a:rPr>
              <a:t>coverage</a:t>
            </a:r>
            <a:r>
              <a:rPr sz="1800" spc="-75" dirty="0">
                <a:latin typeface="Franklin Gothic Book"/>
                <a:cs typeface="Franklin Gothic Book"/>
              </a:rPr>
              <a:t> </a:t>
            </a:r>
            <a:r>
              <a:rPr sz="1800" spc="-10" dirty="0">
                <a:latin typeface="Franklin Gothic Book"/>
                <a:cs typeface="Franklin Gothic Book"/>
              </a:rPr>
              <a:t>period?</a:t>
            </a:r>
            <a:endParaRPr sz="1800" dirty="0">
              <a:latin typeface="Franklin Gothic Book"/>
              <a:cs typeface="Franklin Gothic Book"/>
            </a:endParaRPr>
          </a:p>
        </p:txBody>
      </p:sp>
      <p:sp>
        <p:nvSpPr>
          <p:cNvPr id="15" name="object 15"/>
          <p:cNvSpPr txBox="1"/>
          <p:nvPr/>
        </p:nvSpPr>
        <p:spPr>
          <a:xfrm>
            <a:off x="8097139" y="5920104"/>
            <a:ext cx="2569210" cy="577215"/>
          </a:xfrm>
          <a:prstGeom prst="rect">
            <a:avLst/>
          </a:prstGeom>
        </p:spPr>
        <p:txBody>
          <a:bodyPr vert="horz" wrap="square" lIns="0" tIns="10160" rIns="0" bIns="0" rtlCol="0">
            <a:spAutoFit/>
          </a:bodyPr>
          <a:lstStyle/>
          <a:p>
            <a:pPr marL="12700" marR="5080">
              <a:lnSpc>
                <a:spcPct val="100899"/>
              </a:lnSpc>
              <a:spcBef>
                <a:spcPts val="80"/>
              </a:spcBef>
            </a:pPr>
            <a:r>
              <a:rPr sz="1800" dirty="0">
                <a:latin typeface="Franklin Gothic Book"/>
                <a:cs typeface="Franklin Gothic Book"/>
              </a:rPr>
              <a:t>Average</a:t>
            </a:r>
            <a:r>
              <a:rPr sz="1800" spc="-114" dirty="0">
                <a:latin typeface="Franklin Gothic Book"/>
                <a:cs typeface="Franklin Gothic Book"/>
              </a:rPr>
              <a:t> </a:t>
            </a:r>
            <a:r>
              <a:rPr sz="1800" dirty="0">
                <a:latin typeface="Franklin Gothic Book"/>
                <a:cs typeface="Franklin Gothic Book"/>
              </a:rPr>
              <a:t>expectations</a:t>
            </a:r>
            <a:r>
              <a:rPr sz="1800" spc="-80" dirty="0">
                <a:latin typeface="Franklin Gothic Book"/>
                <a:cs typeface="Franklin Gothic Book"/>
              </a:rPr>
              <a:t> </a:t>
            </a:r>
            <a:r>
              <a:rPr sz="1800" spc="-20" dirty="0">
                <a:latin typeface="Franklin Gothic Book"/>
                <a:cs typeface="Franklin Gothic Book"/>
              </a:rPr>
              <a:t>from </a:t>
            </a:r>
            <a:r>
              <a:rPr sz="1800" spc="-10" dirty="0">
                <a:latin typeface="Franklin Gothic Book"/>
                <a:cs typeface="Franklin Gothic Book"/>
              </a:rPr>
              <a:t>professional</a:t>
            </a:r>
            <a:r>
              <a:rPr sz="1800" spc="-25" dirty="0">
                <a:latin typeface="Franklin Gothic Book"/>
                <a:cs typeface="Franklin Gothic Book"/>
              </a:rPr>
              <a:t> </a:t>
            </a:r>
            <a:r>
              <a:rPr sz="1800" spc="-10" dirty="0">
                <a:latin typeface="Franklin Gothic Book"/>
                <a:cs typeface="Franklin Gothic Book"/>
              </a:rPr>
              <a:t>economists</a:t>
            </a:r>
            <a:endParaRPr sz="1800">
              <a:latin typeface="Franklin Gothic Book"/>
              <a:cs typeface="Franklin Gothic Book"/>
            </a:endParaRPr>
          </a:p>
        </p:txBody>
      </p:sp>
      <p:sp>
        <p:nvSpPr>
          <p:cNvPr id="17" name="object 17"/>
          <p:cNvSpPr txBox="1"/>
          <p:nvPr/>
        </p:nvSpPr>
        <p:spPr>
          <a:xfrm>
            <a:off x="9371965" y="2215832"/>
            <a:ext cx="1764664" cy="577215"/>
          </a:xfrm>
          <a:prstGeom prst="rect">
            <a:avLst/>
          </a:prstGeom>
        </p:spPr>
        <p:txBody>
          <a:bodyPr vert="horz" wrap="square" lIns="0" tIns="10160" rIns="0" bIns="0" rtlCol="0">
            <a:spAutoFit/>
          </a:bodyPr>
          <a:lstStyle/>
          <a:p>
            <a:pPr marL="12700" marR="5080">
              <a:lnSpc>
                <a:spcPct val="100899"/>
              </a:lnSpc>
              <a:spcBef>
                <a:spcPts val="80"/>
              </a:spcBef>
            </a:pPr>
            <a:r>
              <a:rPr sz="1800" dirty="0">
                <a:latin typeface="Franklin Gothic Book"/>
                <a:cs typeface="Franklin Gothic Book"/>
              </a:rPr>
              <a:t>Forecast</a:t>
            </a:r>
            <a:r>
              <a:rPr sz="1800" spc="-70" dirty="0">
                <a:latin typeface="Franklin Gothic Book"/>
                <a:cs typeface="Franklin Gothic Book"/>
              </a:rPr>
              <a:t> </a:t>
            </a:r>
            <a:r>
              <a:rPr sz="1800" dirty="0">
                <a:latin typeface="Franklin Gothic Book"/>
                <a:cs typeface="Franklin Gothic Book"/>
              </a:rPr>
              <a:t>from</a:t>
            </a:r>
            <a:r>
              <a:rPr sz="1800" spc="-80" dirty="0">
                <a:latin typeface="Franklin Gothic Book"/>
                <a:cs typeface="Franklin Gothic Book"/>
              </a:rPr>
              <a:t> </a:t>
            </a:r>
            <a:r>
              <a:rPr sz="1800" spc="-20" dirty="0">
                <a:latin typeface="Franklin Gothic Book"/>
                <a:cs typeface="Franklin Gothic Book"/>
              </a:rPr>
              <a:t>this </a:t>
            </a:r>
            <a:r>
              <a:rPr sz="1800" dirty="0">
                <a:latin typeface="Franklin Gothic Book"/>
                <a:cs typeface="Franklin Gothic Book"/>
              </a:rPr>
              <a:t>particular</a:t>
            </a:r>
            <a:r>
              <a:rPr sz="1800" spc="20" dirty="0">
                <a:latin typeface="Franklin Gothic Book"/>
                <a:cs typeface="Franklin Gothic Book"/>
              </a:rPr>
              <a:t> </a:t>
            </a:r>
            <a:r>
              <a:rPr sz="1800" spc="-10" dirty="0">
                <a:latin typeface="Franklin Gothic Book"/>
                <a:cs typeface="Franklin Gothic Book"/>
              </a:rPr>
              <a:t>service</a:t>
            </a:r>
            <a:endParaRPr sz="1800">
              <a:latin typeface="Franklin Gothic Book"/>
              <a:cs typeface="Franklin Gothic Book"/>
            </a:endParaRPr>
          </a:p>
        </p:txBody>
      </p:sp>
      <p:sp>
        <p:nvSpPr>
          <p:cNvPr id="18" name="object 18"/>
          <p:cNvSpPr txBox="1"/>
          <p:nvPr/>
        </p:nvSpPr>
        <p:spPr>
          <a:xfrm>
            <a:off x="1562100" y="5580221"/>
            <a:ext cx="2301240" cy="135935"/>
          </a:xfrm>
          <a:prstGeom prst="rect">
            <a:avLst/>
          </a:prstGeom>
        </p:spPr>
        <p:txBody>
          <a:bodyPr vert="horz" wrap="square" lIns="0" tIns="12700" rIns="0" bIns="0" rtlCol="0">
            <a:spAutoFit/>
          </a:bodyPr>
          <a:lstStyle/>
          <a:p>
            <a:pPr marL="12700">
              <a:lnSpc>
                <a:spcPct val="100000"/>
              </a:lnSpc>
              <a:spcBef>
                <a:spcPts val="100"/>
              </a:spcBef>
            </a:pPr>
            <a:r>
              <a:rPr sz="800" spc="-10" dirty="0">
                <a:latin typeface="Franklin Gothic Book"/>
                <a:cs typeface="Franklin Gothic Book"/>
              </a:rPr>
              <a:t>TradingEconomics.com</a:t>
            </a:r>
            <a:endParaRPr sz="800" dirty="0">
              <a:latin typeface="Franklin Gothic Book"/>
              <a:cs typeface="Franklin Gothic Book"/>
            </a:endParaRPr>
          </a:p>
        </p:txBody>
      </p:sp>
      <p:sp>
        <p:nvSpPr>
          <p:cNvPr id="19" name="Footer Placeholder 18">
            <a:extLst>
              <a:ext uri="{FF2B5EF4-FFF2-40B4-BE49-F238E27FC236}">
                <a16:creationId xmlns:a16="http://schemas.microsoft.com/office/drawing/2014/main" id="{DD03CFBF-F696-56B1-299F-1191877141F5}"/>
              </a:ext>
            </a:extLst>
          </p:cNvPr>
          <p:cNvSpPr>
            <a:spLocks noGrp="1"/>
          </p:cNvSpPr>
          <p:nvPr>
            <p:ph type="ftr" sz="quarter" idx="5"/>
          </p:nvPr>
        </p:nvSpPr>
        <p:spPr/>
        <p:txBody>
          <a:bodyPr/>
          <a:lstStyle/>
          <a:p>
            <a:r>
              <a:rPr lang="en-US"/>
              <a:t>Prof. Mike Aguilar | aguilar-mike@outlook.com | https:/www.linkedin.com/in/mike-aguilar-econ</a:t>
            </a:r>
            <a:endParaRPr lang="en-US" dirty="0"/>
          </a:p>
        </p:txBody>
      </p:sp>
      <p:sp>
        <p:nvSpPr>
          <p:cNvPr id="20" name="Slide Number Placeholder 19">
            <a:extLst>
              <a:ext uri="{FF2B5EF4-FFF2-40B4-BE49-F238E27FC236}">
                <a16:creationId xmlns:a16="http://schemas.microsoft.com/office/drawing/2014/main" id="{B1279DD4-00BC-A7CF-51AE-AF5FA4AF34DC}"/>
              </a:ext>
            </a:extLst>
          </p:cNvPr>
          <p:cNvSpPr>
            <a:spLocks noGrp="1"/>
          </p:cNvSpPr>
          <p:nvPr>
            <p:ph type="sldNum" sz="quarter" idx="7"/>
          </p:nvPr>
        </p:nvSpPr>
        <p:spPr/>
        <p:txBody>
          <a:bodyPr/>
          <a:lstStyle/>
          <a:p>
            <a:fld id="{B6F15528-21DE-4FAA-801E-634DDDAF4B2B}" type="slidenum">
              <a:rPr lang="en-US" smtClean="0"/>
              <a:pPr/>
              <a:t>4</a:t>
            </a:fld>
            <a:endParaRPr lang="en-US"/>
          </a:p>
        </p:txBody>
      </p:sp>
      <p:sp>
        <p:nvSpPr>
          <p:cNvPr id="21" name="object 6">
            <a:extLst>
              <a:ext uri="{FF2B5EF4-FFF2-40B4-BE49-F238E27FC236}">
                <a16:creationId xmlns:a16="http://schemas.microsoft.com/office/drawing/2014/main" id="{CACD1615-3492-FA01-235D-604A55E4204E}"/>
              </a:ext>
            </a:extLst>
          </p:cNvPr>
          <p:cNvSpPr txBox="1"/>
          <p:nvPr/>
        </p:nvSpPr>
        <p:spPr>
          <a:xfrm>
            <a:off x="125603" y="3559114"/>
            <a:ext cx="1323975" cy="300355"/>
          </a:xfrm>
          <a:prstGeom prst="rect">
            <a:avLst/>
          </a:prstGeom>
        </p:spPr>
        <p:txBody>
          <a:bodyPr vert="horz" wrap="square" lIns="0" tIns="12700" rIns="0" bIns="0" rtlCol="0">
            <a:spAutoFit/>
          </a:bodyPr>
          <a:lstStyle/>
          <a:p>
            <a:pPr marL="12700">
              <a:lnSpc>
                <a:spcPct val="100000"/>
              </a:lnSpc>
              <a:spcBef>
                <a:spcPts val="100"/>
              </a:spcBef>
            </a:pPr>
            <a:r>
              <a:rPr sz="1800" dirty="0">
                <a:latin typeface="Franklin Gothic Book"/>
                <a:cs typeface="Franklin Gothic Book"/>
              </a:rPr>
              <a:t>Release</a:t>
            </a:r>
            <a:r>
              <a:rPr sz="1800" spc="-10" dirty="0">
                <a:latin typeface="Franklin Gothic Book"/>
                <a:cs typeface="Franklin Gothic Book"/>
              </a:rPr>
              <a:t> </a:t>
            </a:r>
            <a:r>
              <a:rPr lang="en-US" sz="1800" spc="-20" dirty="0">
                <a:latin typeface="Franklin Gothic Book"/>
                <a:cs typeface="Franklin Gothic Book"/>
              </a:rPr>
              <a:t>Time</a:t>
            </a:r>
            <a:endParaRPr sz="1800" dirty="0">
              <a:latin typeface="Franklin Gothic Book"/>
              <a:cs typeface="Franklin Gothic Book"/>
            </a:endParaRPr>
          </a:p>
        </p:txBody>
      </p:sp>
      <p:sp>
        <p:nvSpPr>
          <p:cNvPr id="22" name="object 5">
            <a:extLst>
              <a:ext uri="{FF2B5EF4-FFF2-40B4-BE49-F238E27FC236}">
                <a16:creationId xmlns:a16="http://schemas.microsoft.com/office/drawing/2014/main" id="{6E0E1CFC-223B-5132-4930-6C26C6D5C3BE}"/>
              </a:ext>
            </a:extLst>
          </p:cNvPr>
          <p:cNvSpPr/>
          <p:nvPr/>
        </p:nvSpPr>
        <p:spPr>
          <a:xfrm>
            <a:off x="838200" y="3859469"/>
            <a:ext cx="649223" cy="407731"/>
          </a:xfrm>
          <a:custGeom>
            <a:avLst/>
            <a:gdLst/>
            <a:ahLst/>
            <a:cxnLst/>
            <a:rect l="l" t="t" r="r" b="b"/>
            <a:pathLst>
              <a:path w="303530" h="546735">
                <a:moveTo>
                  <a:pt x="299719" y="461263"/>
                </a:moveTo>
                <a:lnTo>
                  <a:pt x="271928" y="476480"/>
                </a:lnTo>
                <a:lnTo>
                  <a:pt x="278002" y="487552"/>
                </a:lnTo>
                <a:lnTo>
                  <a:pt x="279781" y="490727"/>
                </a:lnTo>
                <a:lnTo>
                  <a:pt x="278638" y="494538"/>
                </a:lnTo>
                <a:lnTo>
                  <a:pt x="275589" y="496188"/>
                </a:lnTo>
                <a:lnTo>
                  <a:pt x="272414" y="497966"/>
                </a:lnTo>
                <a:lnTo>
                  <a:pt x="233101" y="497966"/>
                </a:lnTo>
                <a:lnTo>
                  <a:pt x="303021" y="546353"/>
                </a:lnTo>
                <a:lnTo>
                  <a:pt x="299719" y="461263"/>
                </a:lnTo>
                <a:close/>
              </a:path>
              <a:path w="303530" h="546735">
                <a:moveTo>
                  <a:pt x="260806" y="482570"/>
                </a:moveTo>
                <a:lnTo>
                  <a:pt x="232686" y="497966"/>
                </a:lnTo>
                <a:lnTo>
                  <a:pt x="272414" y="497966"/>
                </a:lnTo>
                <a:lnTo>
                  <a:pt x="268604" y="496824"/>
                </a:lnTo>
                <a:lnTo>
                  <a:pt x="266953" y="493775"/>
                </a:lnTo>
                <a:lnTo>
                  <a:pt x="260806" y="482570"/>
                </a:lnTo>
                <a:close/>
              </a:path>
              <a:path w="303530" h="546735">
                <a:moveTo>
                  <a:pt x="271928" y="476480"/>
                </a:moveTo>
                <a:lnTo>
                  <a:pt x="260806" y="482570"/>
                </a:lnTo>
                <a:lnTo>
                  <a:pt x="266953" y="493775"/>
                </a:lnTo>
                <a:lnTo>
                  <a:pt x="268604" y="496824"/>
                </a:lnTo>
                <a:lnTo>
                  <a:pt x="272414" y="497966"/>
                </a:lnTo>
                <a:lnTo>
                  <a:pt x="275589" y="496188"/>
                </a:lnTo>
                <a:lnTo>
                  <a:pt x="278638" y="494538"/>
                </a:lnTo>
                <a:lnTo>
                  <a:pt x="279781" y="490727"/>
                </a:lnTo>
                <a:lnTo>
                  <a:pt x="278002" y="487552"/>
                </a:lnTo>
                <a:lnTo>
                  <a:pt x="271928" y="476480"/>
                </a:lnTo>
                <a:close/>
              </a:path>
              <a:path w="303530" h="546735">
                <a:moveTo>
                  <a:pt x="7365" y="0"/>
                </a:moveTo>
                <a:lnTo>
                  <a:pt x="4190" y="1777"/>
                </a:lnTo>
                <a:lnTo>
                  <a:pt x="1142" y="3428"/>
                </a:lnTo>
                <a:lnTo>
                  <a:pt x="0" y="7238"/>
                </a:lnTo>
                <a:lnTo>
                  <a:pt x="1777" y="10413"/>
                </a:lnTo>
                <a:lnTo>
                  <a:pt x="260806" y="482570"/>
                </a:lnTo>
                <a:lnTo>
                  <a:pt x="271928" y="476480"/>
                </a:lnTo>
                <a:lnTo>
                  <a:pt x="12826" y="4190"/>
                </a:lnTo>
                <a:lnTo>
                  <a:pt x="11175" y="1142"/>
                </a:lnTo>
                <a:lnTo>
                  <a:pt x="7365" y="0"/>
                </a:lnTo>
                <a:close/>
              </a:path>
            </a:pathLst>
          </a:custGeom>
          <a:solidFill>
            <a:srgbClr val="179CCE"/>
          </a:solidFill>
        </p:spPr>
        <p:txBody>
          <a:bodyPr wrap="square" lIns="0" tIns="0" rIns="0" bIns="0" rtlCol="0"/>
          <a:lstStyle/>
          <a:p>
            <a:endParaRPr/>
          </a:p>
        </p:txBody>
      </p:sp>
      <p:sp>
        <p:nvSpPr>
          <p:cNvPr id="23" name="object 5">
            <a:extLst>
              <a:ext uri="{FF2B5EF4-FFF2-40B4-BE49-F238E27FC236}">
                <a16:creationId xmlns:a16="http://schemas.microsoft.com/office/drawing/2014/main" id="{C3D1FB3D-96D2-1A59-11B7-E6DE4545FE8D}"/>
              </a:ext>
            </a:extLst>
          </p:cNvPr>
          <p:cNvSpPr/>
          <p:nvPr/>
        </p:nvSpPr>
        <p:spPr>
          <a:xfrm>
            <a:off x="5875046" y="2482215"/>
            <a:ext cx="303530" cy="546735"/>
          </a:xfrm>
          <a:custGeom>
            <a:avLst/>
            <a:gdLst/>
            <a:ahLst/>
            <a:cxnLst/>
            <a:rect l="l" t="t" r="r" b="b"/>
            <a:pathLst>
              <a:path w="303530" h="546735">
                <a:moveTo>
                  <a:pt x="299719" y="461263"/>
                </a:moveTo>
                <a:lnTo>
                  <a:pt x="271928" y="476480"/>
                </a:lnTo>
                <a:lnTo>
                  <a:pt x="278002" y="487552"/>
                </a:lnTo>
                <a:lnTo>
                  <a:pt x="279781" y="490727"/>
                </a:lnTo>
                <a:lnTo>
                  <a:pt x="278638" y="494538"/>
                </a:lnTo>
                <a:lnTo>
                  <a:pt x="275589" y="496188"/>
                </a:lnTo>
                <a:lnTo>
                  <a:pt x="272414" y="497966"/>
                </a:lnTo>
                <a:lnTo>
                  <a:pt x="233101" y="497966"/>
                </a:lnTo>
                <a:lnTo>
                  <a:pt x="303021" y="546353"/>
                </a:lnTo>
                <a:lnTo>
                  <a:pt x="299719" y="461263"/>
                </a:lnTo>
                <a:close/>
              </a:path>
              <a:path w="303530" h="546735">
                <a:moveTo>
                  <a:pt x="260806" y="482570"/>
                </a:moveTo>
                <a:lnTo>
                  <a:pt x="232686" y="497966"/>
                </a:lnTo>
                <a:lnTo>
                  <a:pt x="272414" y="497966"/>
                </a:lnTo>
                <a:lnTo>
                  <a:pt x="268604" y="496824"/>
                </a:lnTo>
                <a:lnTo>
                  <a:pt x="266953" y="493775"/>
                </a:lnTo>
                <a:lnTo>
                  <a:pt x="260806" y="482570"/>
                </a:lnTo>
                <a:close/>
              </a:path>
              <a:path w="303530" h="546735">
                <a:moveTo>
                  <a:pt x="271928" y="476480"/>
                </a:moveTo>
                <a:lnTo>
                  <a:pt x="260806" y="482570"/>
                </a:lnTo>
                <a:lnTo>
                  <a:pt x="266953" y="493775"/>
                </a:lnTo>
                <a:lnTo>
                  <a:pt x="268604" y="496824"/>
                </a:lnTo>
                <a:lnTo>
                  <a:pt x="272414" y="497966"/>
                </a:lnTo>
                <a:lnTo>
                  <a:pt x="275589" y="496188"/>
                </a:lnTo>
                <a:lnTo>
                  <a:pt x="278638" y="494538"/>
                </a:lnTo>
                <a:lnTo>
                  <a:pt x="279781" y="490727"/>
                </a:lnTo>
                <a:lnTo>
                  <a:pt x="278002" y="487552"/>
                </a:lnTo>
                <a:lnTo>
                  <a:pt x="271928" y="476480"/>
                </a:lnTo>
                <a:close/>
              </a:path>
              <a:path w="303530" h="546735">
                <a:moveTo>
                  <a:pt x="7365" y="0"/>
                </a:moveTo>
                <a:lnTo>
                  <a:pt x="4190" y="1777"/>
                </a:lnTo>
                <a:lnTo>
                  <a:pt x="1142" y="3428"/>
                </a:lnTo>
                <a:lnTo>
                  <a:pt x="0" y="7238"/>
                </a:lnTo>
                <a:lnTo>
                  <a:pt x="1777" y="10413"/>
                </a:lnTo>
                <a:lnTo>
                  <a:pt x="260806" y="482570"/>
                </a:lnTo>
                <a:lnTo>
                  <a:pt x="271928" y="476480"/>
                </a:lnTo>
                <a:lnTo>
                  <a:pt x="12826" y="4190"/>
                </a:lnTo>
                <a:lnTo>
                  <a:pt x="11175" y="1142"/>
                </a:lnTo>
                <a:lnTo>
                  <a:pt x="7365" y="0"/>
                </a:lnTo>
                <a:close/>
              </a:path>
            </a:pathLst>
          </a:custGeom>
          <a:solidFill>
            <a:srgbClr val="179CCE"/>
          </a:solidFill>
        </p:spPr>
        <p:txBody>
          <a:bodyPr wrap="square" lIns="0" tIns="0" rIns="0" bIns="0" rtlCol="0"/>
          <a:lstStyle/>
          <a:p>
            <a:endParaRPr/>
          </a:p>
        </p:txBody>
      </p:sp>
      <p:sp>
        <p:nvSpPr>
          <p:cNvPr id="24" name="object 10">
            <a:extLst>
              <a:ext uri="{FF2B5EF4-FFF2-40B4-BE49-F238E27FC236}">
                <a16:creationId xmlns:a16="http://schemas.microsoft.com/office/drawing/2014/main" id="{9FD1E688-CA99-F269-F8A6-68AD567F1A6E}"/>
              </a:ext>
            </a:extLst>
          </p:cNvPr>
          <p:cNvSpPr/>
          <p:nvPr/>
        </p:nvSpPr>
        <p:spPr>
          <a:xfrm>
            <a:off x="8305800" y="5517752"/>
            <a:ext cx="650875" cy="358775"/>
          </a:xfrm>
          <a:custGeom>
            <a:avLst/>
            <a:gdLst/>
            <a:ahLst/>
            <a:cxnLst/>
            <a:rect l="l" t="t" r="r" b="b"/>
            <a:pathLst>
              <a:path w="650875" h="358775">
                <a:moveTo>
                  <a:pt x="69848" y="30884"/>
                </a:moveTo>
                <a:lnTo>
                  <a:pt x="63735" y="42050"/>
                </a:lnTo>
                <a:lnTo>
                  <a:pt x="643382" y="358736"/>
                </a:lnTo>
                <a:lnTo>
                  <a:pt x="647191" y="357606"/>
                </a:lnTo>
                <a:lnTo>
                  <a:pt x="648843" y="354520"/>
                </a:lnTo>
                <a:lnTo>
                  <a:pt x="650621" y="351447"/>
                </a:lnTo>
                <a:lnTo>
                  <a:pt x="649477" y="347586"/>
                </a:lnTo>
                <a:lnTo>
                  <a:pt x="69848" y="30884"/>
                </a:lnTo>
                <a:close/>
              </a:path>
              <a:path w="650875" h="358775">
                <a:moveTo>
                  <a:pt x="0" y="0"/>
                </a:moveTo>
                <a:lnTo>
                  <a:pt x="48513" y="69850"/>
                </a:lnTo>
                <a:lnTo>
                  <a:pt x="63735" y="42050"/>
                </a:lnTo>
                <a:lnTo>
                  <a:pt x="49529" y="34290"/>
                </a:lnTo>
                <a:lnTo>
                  <a:pt x="48508" y="30884"/>
                </a:lnTo>
                <a:lnTo>
                  <a:pt x="48387" y="30480"/>
                </a:lnTo>
                <a:lnTo>
                  <a:pt x="50037" y="27305"/>
                </a:lnTo>
                <a:lnTo>
                  <a:pt x="51815" y="24257"/>
                </a:lnTo>
                <a:lnTo>
                  <a:pt x="55625" y="23114"/>
                </a:lnTo>
                <a:lnTo>
                  <a:pt x="74103" y="23114"/>
                </a:lnTo>
                <a:lnTo>
                  <a:pt x="85089" y="3048"/>
                </a:lnTo>
                <a:lnTo>
                  <a:pt x="0" y="0"/>
                </a:lnTo>
                <a:close/>
              </a:path>
              <a:path w="650875" h="358775">
                <a:moveTo>
                  <a:pt x="55625" y="23114"/>
                </a:moveTo>
                <a:lnTo>
                  <a:pt x="51815" y="24257"/>
                </a:lnTo>
                <a:lnTo>
                  <a:pt x="50037" y="27305"/>
                </a:lnTo>
                <a:lnTo>
                  <a:pt x="48387" y="30480"/>
                </a:lnTo>
                <a:lnTo>
                  <a:pt x="49529" y="34290"/>
                </a:lnTo>
                <a:lnTo>
                  <a:pt x="63735" y="42050"/>
                </a:lnTo>
                <a:lnTo>
                  <a:pt x="69848" y="30884"/>
                </a:lnTo>
                <a:lnTo>
                  <a:pt x="55625" y="23114"/>
                </a:lnTo>
                <a:close/>
              </a:path>
              <a:path w="650875" h="358775">
                <a:moveTo>
                  <a:pt x="74103" y="23114"/>
                </a:moveTo>
                <a:lnTo>
                  <a:pt x="55625" y="23114"/>
                </a:lnTo>
                <a:lnTo>
                  <a:pt x="69848" y="30884"/>
                </a:lnTo>
                <a:lnTo>
                  <a:pt x="74103" y="23114"/>
                </a:lnTo>
                <a:close/>
              </a:path>
            </a:pathLst>
          </a:custGeom>
          <a:solidFill>
            <a:srgbClr val="179CCE"/>
          </a:solidFill>
        </p:spPr>
        <p:txBody>
          <a:bodyPr wrap="square" lIns="0" tIns="0" rIns="0" bIns="0" rtlCol="0"/>
          <a:lstStyle/>
          <a:p>
            <a:endParaRPr/>
          </a:p>
        </p:txBody>
      </p:sp>
      <p:sp>
        <p:nvSpPr>
          <p:cNvPr id="25" name="object 5">
            <a:extLst>
              <a:ext uri="{FF2B5EF4-FFF2-40B4-BE49-F238E27FC236}">
                <a16:creationId xmlns:a16="http://schemas.microsoft.com/office/drawing/2014/main" id="{14A79686-EAC4-F7A6-EE38-FE47F220B4C9}"/>
              </a:ext>
            </a:extLst>
          </p:cNvPr>
          <p:cNvSpPr/>
          <p:nvPr/>
        </p:nvSpPr>
        <p:spPr>
          <a:xfrm flipH="1">
            <a:off x="7315200" y="2355469"/>
            <a:ext cx="592759" cy="617760"/>
          </a:xfrm>
          <a:custGeom>
            <a:avLst/>
            <a:gdLst/>
            <a:ahLst/>
            <a:cxnLst/>
            <a:rect l="l" t="t" r="r" b="b"/>
            <a:pathLst>
              <a:path w="303530" h="546735">
                <a:moveTo>
                  <a:pt x="299719" y="461263"/>
                </a:moveTo>
                <a:lnTo>
                  <a:pt x="271928" y="476480"/>
                </a:lnTo>
                <a:lnTo>
                  <a:pt x="278002" y="487552"/>
                </a:lnTo>
                <a:lnTo>
                  <a:pt x="279781" y="490727"/>
                </a:lnTo>
                <a:lnTo>
                  <a:pt x="278638" y="494538"/>
                </a:lnTo>
                <a:lnTo>
                  <a:pt x="275589" y="496188"/>
                </a:lnTo>
                <a:lnTo>
                  <a:pt x="272414" y="497966"/>
                </a:lnTo>
                <a:lnTo>
                  <a:pt x="233101" y="497966"/>
                </a:lnTo>
                <a:lnTo>
                  <a:pt x="303021" y="546353"/>
                </a:lnTo>
                <a:lnTo>
                  <a:pt x="299719" y="461263"/>
                </a:lnTo>
                <a:close/>
              </a:path>
              <a:path w="303530" h="546735">
                <a:moveTo>
                  <a:pt x="260806" y="482570"/>
                </a:moveTo>
                <a:lnTo>
                  <a:pt x="232686" y="497966"/>
                </a:lnTo>
                <a:lnTo>
                  <a:pt x="272414" y="497966"/>
                </a:lnTo>
                <a:lnTo>
                  <a:pt x="268604" y="496824"/>
                </a:lnTo>
                <a:lnTo>
                  <a:pt x="266953" y="493775"/>
                </a:lnTo>
                <a:lnTo>
                  <a:pt x="260806" y="482570"/>
                </a:lnTo>
                <a:close/>
              </a:path>
              <a:path w="303530" h="546735">
                <a:moveTo>
                  <a:pt x="271928" y="476480"/>
                </a:moveTo>
                <a:lnTo>
                  <a:pt x="260806" y="482570"/>
                </a:lnTo>
                <a:lnTo>
                  <a:pt x="266953" y="493775"/>
                </a:lnTo>
                <a:lnTo>
                  <a:pt x="268604" y="496824"/>
                </a:lnTo>
                <a:lnTo>
                  <a:pt x="272414" y="497966"/>
                </a:lnTo>
                <a:lnTo>
                  <a:pt x="275589" y="496188"/>
                </a:lnTo>
                <a:lnTo>
                  <a:pt x="278638" y="494538"/>
                </a:lnTo>
                <a:lnTo>
                  <a:pt x="279781" y="490727"/>
                </a:lnTo>
                <a:lnTo>
                  <a:pt x="278002" y="487552"/>
                </a:lnTo>
                <a:lnTo>
                  <a:pt x="271928" y="476480"/>
                </a:lnTo>
                <a:close/>
              </a:path>
              <a:path w="303530" h="546735">
                <a:moveTo>
                  <a:pt x="7365" y="0"/>
                </a:moveTo>
                <a:lnTo>
                  <a:pt x="4190" y="1777"/>
                </a:lnTo>
                <a:lnTo>
                  <a:pt x="1142" y="3428"/>
                </a:lnTo>
                <a:lnTo>
                  <a:pt x="0" y="7238"/>
                </a:lnTo>
                <a:lnTo>
                  <a:pt x="1777" y="10413"/>
                </a:lnTo>
                <a:lnTo>
                  <a:pt x="260806" y="482570"/>
                </a:lnTo>
                <a:lnTo>
                  <a:pt x="271928" y="476480"/>
                </a:lnTo>
                <a:lnTo>
                  <a:pt x="12826" y="4190"/>
                </a:lnTo>
                <a:lnTo>
                  <a:pt x="11175" y="1142"/>
                </a:lnTo>
                <a:lnTo>
                  <a:pt x="7365" y="0"/>
                </a:lnTo>
                <a:close/>
              </a:path>
            </a:pathLst>
          </a:custGeom>
          <a:solidFill>
            <a:srgbClr val="179CCE"/>
          </a:solidFill>
        </p:spPr>
        <p:txBody>
          <a:bodyPr wrap="square" lIns="0" tIns="0" rIns="0" bIns="0" rtlCol="0"/>
          <a:lstStyle/>
          <a:p>
            <a:endParaRPr/>
          </a:p>
        </p:txBody>
      </p:sp>
      <p:sp>
        <p:nvSpPr>
          <p:cNvPr id="26" name="object 5">
            <a:extLst>
              <a:ext uri="{FF2B5EF4-FFF2-40B4-BE49-F238E27FC236}">
                <a16:creationId xmlns:a16="http://schemas.microsoft.com/office/drawing/2014/main" id="{6C5AB562-D851-0551-6D57-26F9048E32BE}"/>
              </a:ext>
            </a:extLst>
          </p:cNvPr>
          <p:cNvSpPr/>
          <p:nvPr/>
        </p:nvSpPr>
        <p:spPr>
          <a:xfrm flipH="1">
            <a:off x="8884744" y="2516187"/>
            <a:ext cx="422449" cy="548276"/>
          </a:xfrm>
          <a:custGeom>
            <a:avLst/>
            <a:gdLst/>
            <a:ahLst/>
            <a:cxnLst/>
            <a:rect l="l" t="t" r="r" b="b"/>
            <a:pathLst>
              <a:path w="303530" h="546735">
                <a:moveTo>
                  <a:pt x="299719" y="461263"/>
                </a:moveTo>
                <a:lnTo>
                  <a:pt x="271928" y="476480"/>
                </a:lnTo>
                <a:lnTo>
                  <a:pt x="278002" y="487552"/>
                </a:lnTo>
                <a:lnTo>
                  <a:pt x="279781" y="490727"/>
                </a:lnTo>
                <a:lnTo>
                  <a:pt x="278638" y="494538"/>
                </a:lnTo>
                <a:lnTo>
                  <a:pt x="275589" y="496188"/>
                </a:lnTo>
                <a:lnTo>
                  <a:pt x="272414" y="497966"/>
                </a:lnTo>
                <a:lnTo>
                  <a:pt x="233101" y="497966"/>
                </a:lnTo>
                <a:lnTo>
                  <a:pt x="303021" y="546353"/>
                </a:lnTo>
                <a:lnTo>
                  <a:pt x="299719" y="461263"/>
                </a:lnTo>
                <a:close/>
              </a:path>
              <a:path w="303530" h="546735">
                <a:moveTo>
                  <a:pt x="260806" y="482570"/>
                </a:moveTo>
                <a:lnTo>
                  <a:pt x="232686" y="497966"/>
                </a:lnTo>
                <a:lnTo>
                  <a:pt x="272414" y="497966"/>
                </a:lnTo>
                <a:lnTo>
                  <a:pt x="268604" y="496824"/>
                </a:lnTo>
                <a:lnTo>
                  <a:pt x="266953" y="493775"/>
                </a:lnTo>
                <a:lnTo>
                  <a:pt x="260806" y="482570"/>
                </a:lnTo>
                <a:close/>
              </a:path>
              <a:path w="303530" h="546735">
                <a:moveTo>
                  <a:pt x="271928" y="476480"/>
                </a:moveTo>
                <a:lnTo>
                  <a:pt x="260806" y="482570"/>
                </a:lnTo>
                <a:lnTo>
                  <a:pt x="266953" y="493775"/>
                </a:lnTo>
                <a:lnTo>
                  <a:pt x="268604" y="496824"/>
                </a:lnTo>
                <a:lnTo>
                  <a:pt x="272414" y="497966"/>
                </a:lnTo>
                <a:lnTo>
                  <a:pt x="275589" y="496188"/>
                </a:lnTo>
                <a:lnTo>
                  <a:pt x="278638" y="494538"/>
                </a:lnTo>
                <a:lnTo>
                  <a:pt x="279781" y="490727"/>
                </a:lnTo>
                <a:lnTo>
                  <a:pt x="278002" y="487552"/>
                </a:lnTo>
                <a:lnTo>
                  <a:pt x="271928" y="476480"/>
                </a:lnTo>
                <a:close/>
              </a:path>
              <a:path w="303530" h="546735">
                <a:moveTo>
                  <a:pt x="7365" y="0"/>
                </a:moveTo>
                <a:lnTo>
                  <a:pt x="4190" y="1777"/>
                </a:lnTo>
                <a:lnTo>
                  <a:pt x="1142" y="3428"/>
                </a:lnTo>
                <a:lnTo>
                  <a:pt x="0" y="7238"/>
                </a:lnTo>
                <a:lnTo>
                  <a:pt x="1777" y="10413"/>
                </a:lnTo>
                <a:lnTo>
                  <a:pt x="260806" y="482570"/>
                </a:lnTo>
                <a:lnTo>
                  <a:pt x="271928" y="476480"/>
                </a:lnTo>
                <a:lnTo>
                  <a:pt x="12826" y="4190"/>
                </a:lnTo>
                <a:lnTo>
                  <a:pt x="11175" y="1142"/>
                </a:lnTo>
                <a:lnTo>
                  <a:pt x="7365" y="0"/>
                </a:lnTo>
                <a:close/>
              </a:path>
            </a:pathLst>
          </a:custGeom>
          <a:solidFill>
            <a:srgbClr val="179CCE"/>
          </a:solidFill>
        </p:spPr>
        <p:txBody>
          <a:bodyPr wrap="square" lIns="0" tIns="0" rIns="0" bIns="0" rtlCol="0"/>
          <a:lstStyle/>
          <a:p>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8" grpId="0" animBg="1"/>
      <p:bldP spid="9" grpId="0"/>
      <p:bldP spid="10" grpId="0" animBg="1"/>
      <p:bldP spid="11" grpId="0"/>
      <p:bldP spid="12" grpId="0"/>
      <p:bldP spid="14" grpId="0"/>
      <p:bldP spid="15" grpId="0"/>
      <p:bldP spid="17" grpId="0"/>
      <p:bldP spid="21" grpId="0"/>
      <p:bldP spid="22" grpId="0" animBg="1"/>
      <p:bldP spid="23" grpId="0" animBg="1"/>
      <p:bldP spid="24" grpId="0" animBg="1"/>
      <p:bldP spid="25" grpId="0" animBg="1"/>
      <p:bldP spid="2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47675" y="600075"/>
            <a:ext cx="3686175" cy="6026137"/>
          </a:xfrm>
          <a:prstGeom prst="rect">
            <a:avLst/>
          </a:prstGeom>
          <a:solidFill>
            <a:srgbClr val="465258"/>
          </a:solidFill>
        </p:spPr>
        <p:txBody>
          <a:bodyPr vert="horz" wrap="square" lIns="0" tIns="0" rIns="0" bIns="0" rtlCol="0">
            <a:spAutoFit/>
          </a:bodyPr>
          <a:lstStyle/>
          <a:p>
            <a:pPr>
              <a:lnSpc>
                <a:spcPct val="100000"/>
              </a:lnSpc>
            </a:pPr>
            <a:endParaRPr sz="2400" dirty="0">
              <a:latin typeface="Times New Roman"/>
              <a:cs typeface="Times New Roman"/>
            </a:endParaRPr>
          </a:p>
          <a:p>
            <a:pPr>
              <a:lnSpc>
                <a:spcPct val="100000"/>
              </a:lnSpc>
            </a:pPr>
            <a:endParaRPr sz="2400" dirty="0">
              <a:latin typeface="Times New Roman"/>
              <a:cs typeface="Times New Roman"/>
            </a:endParaRPr>
          </a:p>
          <a:p>
            <a:pPr>
              <a:lnSpc>
                <a:spcPct val="100000"/>
              </a:lnSpc>
              <a:spcBef>
                <a:spcPts val="1735"/>
              </a:spcBef>
            </a:pPr>
            <a:endParaRPr sz="2400" dirty="0">
              <a:latin typeface="Times New Roman"/>
              <a:cs typeface="Times New Roman"/>
            </a:endParaRPr>
          </a:p>
          <a:p>
            <a:pPr marL="412115">
              <a:lnSpc>
                <a:spcPts val="2870"/>
              </a:lnSpc>
            </a:pPr>
            <a:r>
              <a:rPr sz="2400" b="1" spc="-10" dirty="0">
                <a:solidFill>
                  <a:srgbClr val="FFFFFF"/>
                </a:solidFill>
                <a:latin typeface="Franklin Gothic Demi"/>
                <a:cs typeface="Franklin Gothic Demi"/>
              </a:rPr>
              <a:t>COVERAGE</a:t>
            </a:r>
            <a:r>
              <a:rPr sz="2400" b="1" spc="-120" dirty="0">
                <a:solidFill>
                  <a:srgbClr val="FFFFFF"/>
                </a:solidFill>
                <a:latin typeface="Franklin Gothic Demi"/>
                <a:cs typeface="Franklin Gothic Demi"/>
              </a:rPr>
              <a:t> </a:t>
            </a:r>
            <a:r>
              <a:rPr sz="2400" b="1" spc="-25" dirty="0">
                <a:solidFill>
                  <a:srgbClr val="FFFFFF"/>
                </a:solidFill>
                <a:latin typeface="Franklin Gothic Demi"/>
                <a:cs typeface="Franklin Gothic Demi"/>
              </a:rPr>
              <a:t>VS</a:t>
            </a:r>
            <a:endParaRPr sz="2400" dirty="0">
              <a:latin typeface="Franklin Gothic Demi"/>
              <a:cs typeface="Franklin Gothic Demi"/>
            </a:endParaRPr>
          </a:p>
          <a:p>
            <a:pPr marL="412115">
              <a:lnSpc>
                <a:spcPts val="2870"/>
              </a:lnSpc>
            </a:pPr>
            <a:r>
              <a:rPr sz="2400" b="1" spc="-10" dirty="0">
                <a:solidFill>
                  <a:srgbClr val="FFFFFF"/>
                </a:solidFill>
                <a:latin typeface="Franklin Gothic Demi"/>
                <a:cs typeface="Franklin Gothic Demi"/>
              </a:rPr>
              <a:t>RELEASE</a:t>
            </a:r>
            <a:endParaRPr sz="2400" dirty="0">
              <a:latin typeface="Franklin Gothic Demi"/>
              <a:cs typeface="Franklin Gothic Demi"/>
            </a:endParaRPr>
          </a:p>
          <a:p>
            <a:pPr marL="412115" marR="663575">
              <a:lnSpc>
                <a:spcPct val="112999"/>
              </a:lnSpc>
              <a:spcBef>
                <a:spcPts val="2035"/>
              </a:spcBef>
            </a:pPr>
            <a:r>
              <a:rPr lang="en-US" sz="1550" dirty="0">
                <a:solidFill>
                  <a:srgbClr val="FFFFFF"/>
                </a:solidFill>
                <a:latin typeface="Franklin Gothic Book"/>
                <a:cs typeface="Franklin Gothic Book"/>
              </a:rPr>
              <a:t>Notice that in the prior slide the “Coverage Date” was December, but the “Release Date” was January. </a:t>
            </a:r>
          </a:p>
          <a:p>
            <a:pPr marL="412115" marR="663575">
              <a:lnSpc>
                <a:spcPct val="112999"/>
              </a:lnSpc>
              <a:spcBef>
                <a:spcPts val="2035"/>
              </a:spcBef>
            </a:pPr>
            <a:r>
              <a:rPr sz="1550" dirty="0">
                <a:solidFill>
                  <a:srgbClr val="FFFFFF"/>
                </a:solidFill>
                <a:latin typeface="Franklin Gothic Book"/>
                <a:cs typeface="Franklin Gothic Book"/>
              </a:rPr>
              <a:t>What’s</a:t>
            </a:r>
            <a:r>
              <a:rPr sz="1550" spc="114" dirty="0">
                <a:solidFill>
                  <a:srgbClr val="FFFFFF"/>
                </a:solidFill>
                <a:latin typeface="Franklin Gothic Book"/>
                <a:cs typeface="Franklin Gothic Book"/>
              </a:rPr>
              <a:t> </a:t>
            </a:r>
            <a:r>
              <a:rPr sz="1550" dirty="0">
                <a:solidFill>
                  <a:srgbClr val="FFFFFF"/>
                </a:solidFill>
                <a:latin typeface="Franklin Gothic Book"/>
                <a:cs typeface="Franklin Gothic Book"/>
              </a:rPr>
              <a:t>the</a:t>
            </a:r>
            <a:r>
              <a:rPr sz="1550" spc="105" dirty="0">
                <a:solidFill>
                  <a:srgbClr val="FFFFFF"/>
                </a:solidFill>
                <a:latin typeface="Franklin Gothic Book"/>
                <a:cs typeface="Franklin Gothic Book"/>
              </a:rPr>
              <a:t> </a:t>
            </a:r>
            <a:r>
              <a:rPr sz="1550" dirty="0">
                <a:solidFill>
                  <a:srgbClr val="FFFFFF"/>
                </a:solidFill>
                <a:latin typeface="Franklin Gothic Book"/>
                <a:cs typeface="Franklin Gothic Book"/>
              </a:rPr>
              <a:t>difference</a:t>
            </a:r>
            <a:r>
              <a:rPr sz="1550" spc="105" dirty="0">
                <a:solidFill>
                  <a:srgbClr val="FFFFFF"/>
                </a:solidFill>
                <a:latin typeface="Franklin Gothic Book"/>
                <a:cs typeface="Franklin Gothic Book"/>
              </a:rPr>
              <a:t> </a:t>
            </a:r>
            <a:r>
              <a:rPr sz="1550" spc="-10" dirty="0">
                <a:solidFill>
                  <a:srgbClr val="FFFFFF"/>
                </a:solidFill>
                <a:latin typeface="Franklin Gothic Book"/>
                <a:cs typeface="Franklin Gothic Book"/>
              </a:rPr>
              <a:t>between </a:t>
            </a:r>
            <a:r>
              <a:rPr sz="1550" dirty="0">
                <a:solidFill>
                  <a:srgbClr val="FFFFFF"/>
                </a:solidFill>
                <a:latin typeface="Franklin Gothic Book"/>
                <a:cs typeface="Franklin Gothic Book"/>
              </a:rPr>
              <a:t>the</a:t>
            </a:r>
            <a:r>
              <a:rPr sz="1550" spc="35" dirty="0">
                <a:solidFill>
                  <a:srgbClr val="FFFFFF"/>
                </a:solidFill>
                <a:latin typeface="Franklin Gothic Book"/>
                <a:cs typeface="Franklin Gothic Book"/>
              </a:rPr>
              <a:t> </a:t>
            </a:r>
            <a:r>
              <a:rPr sz="1550" dirty="0">
                <a:solidFill>
                  <a:srgbClr val="FFFFFF"/>
                </a:solidFill>
                <a:latin typeface="Franklin Gothic Book"/>
                <a:cs typeface="Franklin Gothic Book"/>
              </a:rPr>
              <a:t>coverage</a:t>
            </a:r>
            <a:r>
              <a:rPr sz="1550" spc="114" dirty="0">
                <a:solidFill>
                  <a:srgbClr val="FFFFFF"/>
                </a:solidFill>
                <a:latin typeface="Franklin Gothic Book"/>
                <a:cs typeface="Franklin Gothic Book"/>
              </a:rPr>
              <a:t> </a:t>
            </a:r>
            <a:r>
              <a:rPr sz="1550" dirty="0">
                <a:solidFill>
                  <a:srgbClr val="FFFFFF"/>
                </a:solidFill>
                <a:latin typeface="Franklin Gothic Book"/>
                <a:cs typeface="Franklin Gothic Book"/>
              </a:rPr>
              <a:t>date</a:t>
            </a:r>
            <a:r>
              <a:rPr sz="1550" spc="110" dirty="0">
                <a:solidFill>
                  <a:srgbClr val="FFFFFF"/>
                </a:solidFill>
                <a:latin typeface="Franklin Gothic Book"/>
                <a:cs typeface="Franklin Gothic Book"/>
              </a:rPr>
              <a:t> </a:t>
            </a:r>
            <a:r>
              <a:rPr sz="1550" dirty="0">
                <a:solidFill>
                  <a:srgbClr val="FFFFFF"/>
                </a:solidFill>
                <a:latin typeface="Franklin Gothic Book"/>
                <a:cs typeface="Franklin Gothic Book"/>
              </a:rPr>
              <a:t>and</a:t>
            </a:r>
            <a:r>
              <a:rPr sz="1550" spc="15" dirty="0">
                <a:solidFill>
                  <a:srgbClr val="FFFFFF"/>
                </a:solidFill>
                <a:latin typeface="Franklin Gothic Book"/>
                <a:cs typeface="Franklin Gothic Book"/>
              </a:rPr>
              <a:t> </a:t>
            </a:r>
            <a:r>
              <a:rPr sz="1550" spc="-25" dirty="0">
                <a:solidFill>
                  <a:srgbClr val="FFFFFF"/>
                </a:solidFill>
                <a:latin typeface="Franklin Gothic Book"/>
                <a:cs typeface="Franklin Gothic Book"/>
              </a:rPr>
              <a:t>the </a:t>
            </a:r>
            <a:r>
              <a:rPr sz="1550" dirty="0">
                <a:solidFill>
                  <a:srgbClr val="FFFFFF"/>
                </a:solidFill>
                <a:latin typeface="Franklin Gothic Book"/>
                <a:cs typeface="Franklin Gothic Book"/>
              </a:rPr>
              <a:t>release</a:t>
            </a:r>
            <a:r>
              <a:rPr sz="1550" spc="114" dirty="0">
                <a:solidFill>
                  <a:srgbClr val="FFFFFF"/>
                </a:solidFill>
                <a:latin typeface="Franklin Gothic Book"/>
                <a:cs typeface="Franklin Gothic Book"/>
              </a:rPr>
              <a:t> </a:t>
            </a:r>
            <a:r>
              <a:rPr sz="1550" spc="-10" dirty="0">
                <a:solidFill>
                  <a:srgbClr val="FFFFFF"/>
                </a:solidFill>
                <a:latin typeface="Franklin Gothic Book"/>
                <a:cs typeface="Franklin Gothic Book"/>
              </a:rPr>
              <a:t>date?</a:t>
            </a:r>
            <a:endParaRPr lang="en-US" sz="1550" spc="-10" dirty="0">
              <a:solidFill>
                <a:srgbClr val="FFFFFF"/>
              </a:solidFill>
              <a:latin typeface="Franklin Gothic Book"/>
              <a:cs typeface="Franklin Gothic Book"/>
            </a:endParaRPr>
          </a:p>
          <a:p>
            <a:pPr marL="412115" marR="663575">
              <a:lnSpc>
                <a:spcPct val="112999"/>
              </a:lnSpc>
              <a:spcBef>
                <a:spcPts val="2035"/>
              </a:spcBef>
            </a:pPr>
            <a:endParaRPr lang="en-US" sz="1550" spc="-10" dirty="0">
              <a:solidFill>
                <a:srgbClr val="FFFFFF"/>
              </a:solidFill>
              <a:latin typeface="Franklin Gothic Book"/>
              <a:cs typeface="Franklin Gothic Book"/>
            </a:endParaRPr>
          </a:p>
          <a:p>
            <a:pPr marL="412115" marR="663575">
              <a:lnSpc>
                <a:spcPct val="112999"/>
              </a:lnSpc>
              <a:spcBef>
                <a:spcPts val="2035"/>
              </a:spcBef>
            </a:pPr>
            <a:endParaRPr lang="en-US" sz="1550" spc="-10" dirty="0">
              <a:solidFill>
                <a:srgbClr val="FFFFFF"/>
              </a:solidFill>
              <a:latin typeface="Franklin Gothic Book"/>
              <a:cs typeface="Franklin Gothic Book"/>
            </a:endParaRPr>
          </a:p>
          <a:p>
            <a:pPr marL="412115" marR="663575">
              <a:lnSpc>
                <a:spcPct val="112999"/>
              </a:lnSpc>
              <a:spcBef>
                <a:spcPts val="2035"/>
              </a:spcBef>
            </a:pPr>
            <a:endParaRPr sz="1550" dirty="0">
              <a:latin typeface="Franklin Gothic Book"/>
              <a:cs typeface="Franklin Gothic Book"/>
            </a:endParaRPr>
          </a:p>
        </p:txBody>
      </p:sp>
      <p:sp>
        <p:nvSpPr>
          <p:cNvPr id="3" name="object 3"/>
          <p:cNvSpPr txBox="1"/>
          <p:nvPr/>
        </p:nvSpPr>
        <p:spPr>
          <a:xfrm>
            <a:off x="4983479" y="1516824"/>
            <a:ext cx="6492875" cy="3468370"/>
          </a:xfrm>
          <a:prstGeom prst="rect">
            <a:avLst/>
          </a:prstGeom>
        </p:spPr>
        <p:txBody>
          <a:bodyPr vert="horz" wrap="square" lIns="0" tIns="16510" rIns="0" bIns="0" rtlCol="0">
            <a:spAutoFit/>
          </a:bodyPr>
          <a:lstStyle/>
          <a:p>
            <a:pPr marL="317500" marR="222250" indent="-305435">
              <a:lnSpc>
                <a:spcPct val="111100"/>
              </a:lnSpc>
              <a:spcBef>
                <a:spcPts val="130"/>
              </a:spcBef>
              <a:buClr>
                <a:srgbClr val="1CACE3"/>
              </a:buClr>
              <a:buSzPct val="92500"/>
              <a:buFont typeface="Wingdings 2"/>
              <a:buChar char=""/>
              <a:tabLst>
                <a:tab pos="317500" algn="l"/>
              </a:tabLst>
            </a:pPr>
            <a:r>
              <a:rPr sz="2000" dirty="0">
                <a:solidFill>
                  <a:srgbClr val="335B74"/>
                </a:solidFill>
                <a:latin typeface="Franklin Gothic Book"/>
                <a:cs typeface="Franklin Gothic Book"/>
              </a:rPr>
              <a:t>All</a:t>
            </a:r>
            <a:r>
              <a:rPr sz="2000" spc="5" dirty="0">
                <a:solidFill>
                  <a:srgbClr val="335B74"/>
                </a:solidFill>
                <a:latin typeface="Franklin Gothic Book"/>
                <a:cs typeface="Franklin Gothic Book"/>
              </a:rPr>
              <a:t> </a:t>
            </a:r>
            <a:r>
              <a:rPr sz="2000" dirty="0">
                <a:solidFill>
                  <a:srgbClr val="335B74"/>
                </a:solidFill>
                <a:latin typeface="Franklin Gothic Book"/>
                <a:cs typeface="Franklin Gothic Book"/>
              </a:rPr>
              <a:t>economic</a:t>
            </a:r>
            <a:r>
              <a:rPr sz="2000" spc="-95" dirty="0">
                <a:solidFill>
                  <a:srgbClr val="335B74"/>
                </a:solidFill>
                <a:latin typeface="Franklin Gothic Book"/>
                <a:cs typeface="Franklin Gothic Book"/>
              </a:rPr>
              <a:t> </a:t>
            </a:r>
            <a:r>
              <a:rPr sz="2000" dirty="0">
                <a:solidFill>
                  <a:srgbClr val="335B74"/>
                </a:solidFill>
                <a:latin typeface="Franklin Gothic Book"/>
                <a:cs typeface="Franklin Gothic Book"/>
              </a:rPr>
              <a:t>indicators</a:t>
            </a:r>
            <a:r>
              <a:rPr sz="2000" spc="-170" dirty="0">
                <a:solidFill>
                  <a:srgbClr val="335B74"/>
                </a:solidFill>
                <a:latin typeface="Franklin Gothic Book"/>
                <a:cs typeface="Franklin Gothic Book"/>
              </a:rPr>
              <a:t> </a:t>
            </a:r>
            <a:r>
              <a:rPr sz="2000" dirty="0">
                <a:solidFill>
                  <a:srgbClr val="335B74"/>
                </a:solidFill>
                <a:latin typeface="Franklin Gothic Book"/>
                <a:cs typeface="Franklin Gothic Book"/>
              </a:rPr>
              <a:t>are</a:t>
            </a:r>
            <a:r>
              <a:rPr sz="2000" spc="25" dirty="0">
                <a:solidFill>
                  <a:srgbClr val="335B74"/>
                </a:solidFill>
                <a:latin typeface="Franklin Gothic Book"/>
                <a:cs typeface="Franklin Gothic Book"/>
              </a:rPr>
              <a:t> </a:t>
            </a:r>
            <a:r>
              <a:rPr sz="2000" dirty="0">
                <a:solidFill>
                  <a:srgbClr val="335B74"/>
                </a:solidFill>
                <a:latin typeface="Franklin Gothic Book"/>
                <a:cs typeface="Franklin Gothic Book"/>
              </a:rPr>
              <a:t>released</a:t>
            </a:r>
            <a:r>
              <a:rPr sz="2000" spc="-95" dirty="0">
                <a:solidFill>
                  <a:srgbClr val="335B74"/>
                </a:solidFill>
                <a:latin typeface="Franklin Gothic Book"/>
                <a:cs typeface="Franklin Gothic Book"/>
              </a:rPr>
              <a:t> </a:t>
            </a:r>
            <a:r>
              <a:rPr sz="2000" dirty="0">
                <a:solidFill>
                  <a:srgbClr val="335B74"/>
                </a:solidFill>
                <a:latin typeface="Franklin Gothic Book"/>
                <a:cs typeface="Franklin Gothic Book"/>
              </a:rPr>
              <a:t>with</a:t>
            </a:r>
            <a:r>
              <a:rPr sz="2000" spc="-20" dirty="0">
                <a:solidFill>
                  <a:srgbClr val="335B74"/>
                </a:solidFill>
                <a:latin typeface="Franklin Gothic Book"/>
                <a:cs typeface="Franklin Gothic Book"/>
              </a:rPr>
              <a:t> </a:t>
            </a:r>
            <a:r>
              <a:rPr sz="2000" dirty="0">
                <a:solidFill>
                  <a:srgbClr val="335B74"/>
                </a:solidFill>
                <a:latin typeface="Franklin Gothic Book"/>
                <a:cs typeface="Franklin Gothic Book"/>
              </a:rPr>
              <a:t>a lag.</a:t>
            </a:r>
            <a:r>
              <a:rPr sz="2000" spc="490" dirty="0">
                <a:solidFill>
                  <a:srgbClr val="335B74"/>
                </a:solidFill>
                <a:latin typeface="Franklin Gothic Book"/>
                <a:cs typeface="Franklin Gothic Book"/>
              </a:rPr>
              <a:t> </a:t>
            </a:r>
            <a:r>
              <a:rPr sz="2000" dirty="0">
                <a:solidFill>
                  <a:srgbClr val="335B74"/>
                </a:solidFill>
                <a:latin typeface="Franklin Gothic Book"/>
                <a:cs typeface="Franklin Gothic Book"/>
              </a:rPr>
              <a:t>It </a:t>
            </a:r>
            <a:r>
              <a:rPr sz="2000" spc="-10" dirty="0">
                <a:solidFill>
                  <a:srgbClr val="335B74"/>
                </a:solidFill>
                <a:latin typeface="Franklin Gothic Book"/>
                <a:cs typeface="Franklin Gothic Book"/>
              </a:rPr>
              <a:t>takes </a:t>
            </a:r>
            <a:r>
              <a:rPr sz="2000" dirty="0">
                <a:solidFill>
                  <a:srgbClr val="335B74"/>
                </a:solidFill>
                <a:latin typeface="Franklin Gothic Book"/>
                <a:cs typeface="Franklin Gothic Book"/>
              </a:rPr>
              <a:t>time</a:t>
            </a:r>
            <a:r>
              <a:rPr sz="2000" spc="-50" dirty="0">
                <a:solidFill>
                  <a:srgbClr val="335B74"/>
                </a:solidFill>
                <a:latin typeface="Franklin Gothic Book"/>
                <a:cs typeface="Franklin Gothic Book"/>
              </a:rPr>
              <a:t> </a:t>
            </a:r>
            <a:r>
              <a:rPr sz="2000" dirty="0">
                <a:solidFill>
                  <a:srgbClr val="335B74"/>
                </a:solidFill>
                <a:latin typeface="Franklin Gothic Book"/>
                <a:cs typeface="Franklin Gothic Book"/>
              </a:rPr>
              <a:t>to</a:t>
            </a:r>
            <a:r>
              <a:rPr sz="2000" spc="30" dirty="0">
                <a:solidFill>
                  <a:srgbClr val="335B74"/>
                </a:solidFill>
                <a:latin typeface="Franklin Gothic Book"/>
                <a:cs typeface="Franklin Gothic Book"/>
              </a:rPr>
              <a:t> </a:t>
            </a:r>
            <a:r>
              <a:rPr sz="2000" spc="-20" dirty="0">
                <a:solidFill>
                  <a:srgbClr val="335B74"/>
                </a:solidFill>
                <a:latin typeface="Franklin Gothic Book"/>
                <a:cs typeface="Franklin Gothic Book"/>
              </a:rPr>
              <a:t>gather,</a:t>
            </a:r>
            <a:r>
              <a:rPr sz="2000" spc="-100" dirty="0">
                <a:solidFill>
                  <a:srgbClr val="335B74"/>
                </a:solidFill>
                <a:latin typeface="Franklin Gothic Book"/>
                <a:cs typeface="Franklin Gothic Book"/>
              </a:rPr>
              <a:t> </a:t>
            </a:r>
            <a:r>
              <a:rPr sz="2000" dirty="0">
                <a:solidFill>
                  <a:srgbClr val="335B74"/>
                </a:solidFill>
                <a:latin typeface="Franklin Gothic Book"/>
                <a:cs typeface="Franklin Gothic Book"/>
              </a:rPr>
              <a:t>compile,</a:t>
            </a:r>
            <a:r>
              <a:rPr sz="2000" spc="-30" dirty="0">
                <a:solidFill>
                  <a:srgbClr val="335B74"/>
                </a:solidFill>
                <a:latin typeface="Franklin Gothic Book"/>
                <a:cs typeface="Franklin Gothic Book"/>
              </a:rPr>
              <a:t> </a:t>
            </a:r>
            <a:r>
              <a:rPr sz="2000" dirty="0">
                <a:solidFill>
                  <a:srgbClr val="335B74"/>
                </a:solidFill>
                <a:latin typeface="Franklin Gothic Book"/>
                <a:cs typeface="Franklin Gothic Book"/>
              </a:rPr>
              <a:t>clean,</a:t>
            </a:r>
            <a:r>
              <a:rPr sz="2000" spc="-100" dirty="0">
                <a:solidFill>
                  <a:srgbClr val="335B74"/>
                </a:solidFill>
                <a:latin typeface="Franklin Gothic Book"/>
                <a:cs typeface="Franklin Gothic Book"/>
              </a:rPr>
              <a:t> </a:t>
            </a:r>
            <a:r>
              <a:rPr sz="2000" dirty="0">
                <a:solidFill>
                  <a:srgbClr val="335B74"/>
                </a:solidFill>
                <a:latin typeface="Franklin Gothic Book"/>
                <a:cs typeface="Franklin Gothic Book"/>
              </a:rPr>
              <a:t>and</a:t>
            </a:r>
            <a:r>
              <a:rPr sz="2000" spc="-10" dirty="0">
                <a:solidFill>
                  <a:srgbClr val="335B74"/>
                </a:solidFill>
                <a:latin typeface="Franklin Gothic Book"/>
                <a:cs typeface="Franklin Gothic Book"/>
              </a:rPr>
              <a:t> </a:t>
            </a:r>
            <a:r>
              <a:rPr sz="2000" dirty="0">
                <a:solidFill>
                  <a:srgbClr val="335B74"/>
                </a:solidFill>
                <a:latin typeface="Franklin Gothic Book"/>
                <a:cs typeface="Franklin Gothic Book"/>
              </a:rPr>
              <a:t>release</a:t>
            </a:r>
            <a:r>
              <a:rPr sz="2000" spc="-125" dirty="0">
                <a:solidFill>
                  <a:srgbClr val="335B74"/>
                </a:solidFill>
                <a:latin typeface="Franklin Gothic Book"/>
                <a:cs typeface="Franklin Gothic Book"/>
              </a:rPr>
              <a:t> </a:t>
            </a:r>
            <a:r>
              <a:rPr sz="2000" spc="-10" dirty="0">
                <a:solidFill>
                  <a:srgbClr val="335B74"/>
                </a:solidFill>
                <a:latin typeface="Franklin Gothic Book"/>
                <a:cs typeface="Franklin Gothic Book"/>
              </a:rPr>
              <a:t>official indicators.</a:t>
            </a:r>
            <a:endParaRPr sz="2000" dirty="0">
              <a:latin typeface="Franklin Gothic Book"/>
              <a:cs typeface="Franklin Gothic Book"/>
            </a:endParaRPr>
          </a:p>
          <a:p>
            <a:pPr marL="317500" marR="5080" indent="-305435">
              <a:lnSpc>
                <a:spcPct val="112599"/>
              </a:lnSpc>
              <a:spcBef>
                <a:spcPts val="975"/>
              </a:spcBef>
              <a:buClr>
                <a:srgbClr val="1CACE3"/>
              </a:buClr>
              <a:buSzPct val="92500"/>
              <a:buFont typeface="Wingdings 2"/>
              <a:buChar char=""/>
              <a:tabLst>
                <a:tab pos="317500" algn="l"/>
              </a:tabLst>
            </a:pPr>
            <a:r>
              <a:rPr sz="2000" dirty="0">
                <a:solidFill>
                  <a:srgbClr val="335B74"/>
                </a:solidFill>
                <a:latin typeface="Franklin Gothic Book"/>
                <a:cs typeface="Franklin Gothic Book"/>
              </a:rPr>
              <a:t>Some</a:t>
            </a:r>
            <a:r>
              <a:rPr sz="2000" spc="-45" dirty="0">
                <a:solidFill>
                  <a:srgbClr val="335B74"/>
                </a:solidFill>
                <a:latin typeface="Franklin Gothic Book"/>
                <a:cs typeface="Franklin Gothic Book"/>
              </a:rPr>
              <a:t> </a:t>
            </a:r>
            <a:r>
              <a:rPr sz="2000" dirty="0">
                <a:solidFill>
                  <a:srgbClr val="335B74"/>
                </a:solidFill>
                <a:latin typeface="Franklin Gothic Book"/>
                <a:cs typeface="Franklin Gothic Book"/>
              </a:rPr>
              <a:t>lags</a:t>
            </a:r>
            <a:r>
              <a:rPr sz="2000" spc="80" dirty="0">
                <a:solidFill>
                  <a:srgbClr val="335B74"/>
                </a:solidFill>
                <a:latin typeface="Franklin Gothic Book"/>
                <a:cs typeface="Franklin Gothic Book"/>
              </a:rPr>
              <a:t> </a:t>
            </a:r>
            <a:r>
              <a:rPr sz="2000" dirty="0">
                <a:solidFill>
                  <a:srgbClr val="335B74"/>
                </a:solidFill>
                <a:latin typeface="Franklin Gothic Book"/>
                <a:cs typeface="Franklin Gothic Book"/>
              </a:rPr>
              <a:t>are</a:t>
            </a:r>
            <a:r>
              <a:rPr sz="2000" spc="-35" dirty="0">
                <a:solidFill>
                  <a:srgbClr val="335B74"/>
                </a:solidFill>
                <a:latin typeface="Franklin Gothic Book"/>
                <a:cs typeface="Franklin Gothic Book"/>
              </a:rPr>
              <a:t> </a:t>
            </a:r>
            <a:r>
              <a:rPr sz="2000" dirty="0">
                <a:solidFill>
                  <a:srgbClr val="335B74"/>
                </a:solidFill>
                <a:latin typeface="Franklin Gothic Book"/>
                <a:cs typeface="Franklin Gothic Book"/>
              </a:rPr>
              <a:t>one</a:t>
            </a:r>
            <a:r>
              <a:rPr sz="2000" spc="-35" dirty="0">
                <a:solidFill>
                  <a:srgbClr val="335B74"/>
                </a:solidFill>
                <a:latin typeface="Franklin Gothic Book"/>
                <a:cs typeface="Franklin Gothic Book"/>
              </a:rPr>
              <a:t> </a:t>
            </a:r>
            <a:r>
              <a:rPr sz="2000" dirty="0">
                <a:solidFill>
                  <a:srgbClr val="335B74"/>
                </a:solidFill>
                <a:latin typeface="Franklin Gothic Book"/>
                <a:cs typeface="Franklin Gothic Book"/>
              </a:rPr>
              <a:t>week</a:t>
            </a:r>
            <a:r>
              <a:rPr sz="2000" spc="-80" dirty="0">
                <a:solidFill>
                  <a:srgbClr val="335B74"/>
                </a:solidFill>
                <a:latin typeface="Franklin Gothic Book"/>
                <a:cs typeface="Franklin Gothic Book"/>
              </a:rPr>
              <a:t> </a:t>
            </a:r>
            <a:r>
              <a:rPr sz="2000" dirty="0">
                <a:solidFill>
                  <a:srgbClr val="335B74"/>
                </a:solidFill>
                <a:latin typeface="Franklin Gothic Book"/>
                <a:cs typeface="Franklin Gothic Book"/>
              </a:rPr>
              <a:t>(e.g.</a:t>
            </a:r>
            <a:r>
              <a:rPr sz="2000" spc="-15" dirty="0">
                <a:solidFill>
                  <a:srgbClr val="335B74"/>
                </a:solidFill>
                <a:latin typeface="Franklin Gothic Book"/>
                <a:cs typeface="Franklin Gothic Book"/>
              </a:rPr>
              <a:t> </a:t>
            </a:r>
            <a:r>
              <a:rPr sz="2000" dirty="0">
                <a:solidFill>
                  <a:srgbClr val="335B74"/>
                </a:solidFill>
                <a:latin typeface="Franklin Gothic Book"/>
                <a:cs typeface="Franklin Gothic Book"/>
              </a:rPr>
              <a:t>Jobless</a:t>
            </a:r>
            <a:r>
              <a:rPr sz="2000" spc="-155" dirty="0">
                <a:solidFill>
                  <a:srgbClr val="335B74"/>
                </a:solidFill>
                <a:latin typeface="Franklin Gothic Book"/>
                <a:cs typeface="Franklin Gothic Book"/>
              </a:rPr>
              <a:t> </a:t>
            </a:r>
            <a:r>
              <a:rPr sz="2000" dirty="0">
                <a:solidFill>
                  <a:srgbClr val="335B74"/>
                </a:solidFill>
                <a:latin typeface="Franklin Gothic Book"/>
                <a:cs typeface="Franklin Gothic Book"/>
              </a:rPr>
              <a:t>claims),</a:t>
            </a:r>
            <a:r>
              <a:rPr sz="2000" spc="-90" dirty="0">
                <a:solidFill>
                  <a:srgbClr val="335B74"/>
                </a:solidFill>
                <a:latin typeface="Franklin Gothic Book"/>
                <a:cs typeface="Franklin Gothic Book"/>
              </a:rPr>
              <a:t> </a:t>
            </a:r>
            <a:r>
              <a:rPr sz="2000" dirty="0">
                <a:solidFill>
                  <a:srgbClr val="335B74"/>
                </a:solidFill>
                <a:latin typeface="Franklin Gothic Book"/>
                <a:cs typeface="Franklin Gothic Book"/>
              </a:rPr>
              <a:t>while</a:t>
            </a:r>
            <a:r>
              <a:rPr sz="2000" spc="-35" dirty="0">
                <a:solidFill>
                  <a:srgbClr val="335B74"/>
                </a:solidFill>
                <a:latin typeface="Franklin Gothic Book"/>
                <a:cs typeface="Franklin Gothic Book"/>
              </a:rPr>
              <a:t> </a:t>
            </a:r>
            <a:r>
              <a:rPr sz="2000" spc="-20" dirty="0">
                <a:solidFill>
                  <a:srgbClr val="335B74"/>
                </a:solidFill>
                <a:latin typeface="Franklin Gothic Book"/>
                <a:cs typeface="Franklin Gothic Book"/>
              </a:rPr>
              <a:t>some </a:t>
            </a:r>
            <a:r>
              <a:rPr sz="2000" dirty="0">
                <a:solidFill>
                  <a:srgbClr val="335B74"/>
                </a:solidFill>
                <a:latin typeface="Franklin Gothic Book"/>
                <a:cs typeface="Franklin Gothic Book"/>
              </a:rPr>
              <a:t>are</a:t>
            </a:r>
            <a:r>
              <a:rPr sz="2000" spc="-45" dirty="0">
                <a:solidFill>
                  <a:srgbClr val="335B74"/>
                </a:solidFill>
                <a:latin typeface="Franklin Gothic Book"/>
                <a:cs typeface="Franklin Gothic Book"/>
              </a:rPr>
              <a:t> </a:t>
            </a:r>
            <a:r>
              <a:rPr sz="2000" dirty="0">
                <a:solidFill>
                  <a:srgbClr val="335B74"/>
                </a:solidFill>
                <a:latin typeface="Franklin Gothic Book"/>
                <a:cs typeface="Franklin Gothic Book"/>
              </a:rPr>
              <a:t>quarters</a:t>
            </a:r>
            <a:r>
              <a:rPr sz="2000" spc="-80" dirty="0">
                <a:solidFill>
                  <a:srgbClr val="335B74"/>
                </a:solidFill>
                <a:latin typeface="Franklin Gothic Book"/>
                <a:cs typeface="Franklin Gothic Book"/>
              </a:rPr>
              <a:t> </a:t>
            </a:r>
            <a:r>
              <a:rPr sz="2000" dirty="0">
                <a:solidFill>
                  <a:srgbClr val="335B74"/>
                </a:solidFill>
                <a:latin typeface="Franklin Gothic Book"/>
                <a:cs typeface="Franklin Gothic Book"/>
              </a:rPr>
              <a:t>or</a:t>
            </a:r>
            <a:r>
              <a:rPr sz="2000" spc="35" dirty="0">
                <a:solidFill>
                  <a:srgbClr val="335B74"/>
                </a:solidFill>
                <a:latin typeface="Franklin Gothic Book"/>
                <a:cs typeface="Franklin Gothic Book"/>
              </a:rPr>
              <a:t> </a:t>
            </a:r>
            <a:r>
              <a:rPr sz="2000" dirty="0">
                <a:solidFill>
                  <a:srgbClr val="335B74"/>
                </a:solidFill>
                <a:latin typeface="Franklin Gothic Book"/>
                <a:cs typeface="Franklin Gothic Book"/>
              </a:rPr>
              <a:t>years</a:t>
            </a:r>
            <a:r>
              <a:rPr sz="2000" spc="-80" dirty="0">
                <a:solidFill>
                  <a:srgbClr val="335B74"/>
                </a:solidFill>
                <a:latin typeface="Franklin Gothic Book"/>
                <a:cs typeface="Franklin Gothic Book"/>
              </a:rPr>
              <a:t> </a:t>
            </a:r>
            <a:r>
              <a:rPr sz="2000" dirty="0">
                <a:solidFill>
                  <a:srgbClr val="335B74"/>
                </a:solidFill>
                <a:latin typeface="Franklin Gothic Book"/>
                <a:cs typeface="Franklin Gothic Book"/>
              </a:rPr>
              <a:t>(e.g.</a:t>
            </a:r>
            <a:r>
              <a:rPr sz="2000" spc="-25" dirty="0">
                <a:solidFill>
                  <a:srgbClr val="335B74"/>
                </a:solidFill>
                <a:latin typeface="Franklin Gothic Book"/>
                <a:cs typeface="Franklin Gothic Book"/>
              </a:rPr>
              <a:t> </a:t>
            </a:r>
            <a:r>
              <a:rPr sz="2000" spc="-10" dirty="0">
                <a:solidFill>
                  <a:srgbClr val="335B74"/>
                </a:solidFill>
                <a:latin typeface="Franklin Gothic Book"/>
                <a:cs typeface="Franklin Gothic Book"/>
              </a:rPr>
              <a:t>GDP).</a:t>
            </a:r>
            <a:endParaRPr sz="2000" dirty="0">
              <a:latin typeface="Franklin Gothic Book"/>
              <a:cs typeface="Franklin Gothic Book"/>
            </a:endParaRPr>
          </a:p>
          <a:p>
            <a:pPr marL="317500" marR="137795" indent="-305435">
              <a:lnSpc>
                <a:spcPct val="109600"/>
              </a:lnSpc>
              <a:spcBef>
                <a:spcPts val="1050"/>
              </a:spcBef>
              <a:buClr>
                <a:srgbClr val="1CACE3"/>
              </a:buClr>
              <a:buSzPct val="92500"/>
              <a:buFont typeface="Wingdings 2"/>
              <a:buChar char=""/>
              <a:tabLst>
                <a:tab pos="317500" algn="l"/>
              </a:tabLst>
            </a:pPr>
            <a:r>
              <a:rPr sz="2000" dirty="0">
                <a:solidFill>
                  <a:srgbClr val="335B74"/>
                </a:solidFill>
                <a:latin typeface="Franklin Gothic Book"/>
                <a:cs typeface="Franklin Gothic Book"/>
              </a:rPr>
              <a:t>The</a:t>
            </a:r>
            <a:r>
              <a:rPr sz="2000" spc="-35" dirty="0">
                <a:solidFill>
                  <a:srgbClr val="335B74"/>
                </a:solidFill>
                <a:latin typeface="Franklin Gothic Book"/>
                <a:cs typeface="Franklin Gothic Book"/>
              </a:rPr>
              <a:t> </a:t>
            </a:r>
            <a:r>
              <a:rPr sz="2000" spc="-20" dirty="0">
                <a:solidFill>
                  <a:srgbClr val="335B74"/>
                </a:solidFill>
                <a:latin typeface="Franklin Gothic Book"/>
                <a:cs typeface="Franklin Gothic Book"/>
              </a:rPr>
              <a:t>COVERAGE</a:t>
            </a:r>
            <a:r>
              <a:rPr sz="2000" spc="-15" dirty="0">
                <a:solidFill>
                  <a:srgbClr val="335B74"/>
                </a:solidFill>
                <a:latin typeface="Franklin Gothic Book"/>
                <a:cs typeface="Franklin Gothic Book"/>
              </a:rPr>
              <a:t> </a:t>
            </a:r>
            <a:r>
              <a:rPr lang="en-US" sz="2000" spc="-15" dirty="0">
                <a:solidFill>
                  <a:srgbClr val="335B74"/>
                </a:solidFill>
                <a:latin typeface="Franklin Gothic Book"/>
                <a:cs typeface="Franklin Gothic Book"/>
              </a:rPr>
              <a:t>(or Activity) </a:t>
            </a:r>
            <a:r>
              <a:rPr sz="2000" dirty="0">
                <a:solidFill>
                  <a:srgbClr val="335B74"/>
                </a:solidFill>
                <a:latin typeface="Franklin Gothic Book"/>
                <a:cs typeface="Franklin Gothic Book"/>
              </a:rPr>
              <a:t>date</a:t>
            </a:r>
            <a:r>
              <a:rPr sz="2000" spc="-35" dirty="0">
                <a:solidFill>
                  <a:srgbClr val="335B74"/>
                </a:solidFill>
                <a:latin typeface="Franklin Gothic Book"/>
                <a:cs typeface="Franklin Gothic Book"/>
              </a:rPr>
              <a:t> </a:t>
            </a:r>
            <a:r>
              <a:rPr sz="2000" dirty="0">
                <a:solidFill>
                  <a:srgbClr val="335B74"/>
                </a:solidFill>
                <a:latin typeface="Franklin Gothic Book"/>
                <a:cs typeface="Franklin Gothic Book"/>
              </a:rPr>
              <a:t>tells</a:t>
            </a:r>
            <a:r>
              <a:rPr sz="2000" spc="5" dirty="0">
                <a:solidFill>
                  <a:srgbClr val="335B74"/>
                </a:solidFill>
                <a:latin typeface="Franklin Gothic Book"/>
                <a:cs typeface="Franklin Gothic Book"/>
              </a:rPr>
              <a:t> </a:t>
            </a:r>
            <a:r>
              <a:rPr sz="2000" dirty="0">
                <a:solidFill>
                  <a:srgbClr val="335B74"/>
                </a:solidFill>
                <a:latin typeface="Franklin Gothic Book"/>
                <a:cs typeface="Franklin Gothic Book"/>
              </a:rPr>
              <a:t>me</a:t>
            </a:r>
            <a:r>
              <a:rPr sz="2000" spc="-30" dirty="0">
                <a:solidFill>
                  <a:srgbClr val="335B74"/>
                </a:solidFill>
                <a:latin typeface="Franklin Gothic Book"/>
                <a:cs typeface="Franklin Gothic Book"/>
              </a:rPr>
              <a:t> </a:t>
            </a:r>
            <a:r>
              <a:rPr sz="2000" dirty="0">
                <a:solidFill>
                  <a:srgbClr val="335B74"/>
                </a:solidFill>
                <a:latin typeface="Franklin Gothic Book"/>
                <a:cs typeface="Franklin Gothic Book"/>
              </a:rPr>
              <a:t>when</a:t>
            </a:r>
            <a:r>
              <a:rPr sz="2000" spc="-85" dirty="0">
                <a:solidFill>
                  <a:srgbClr val="335B74"/>
                </a:solidFill>
                <a:latin typeface="Franklin Gothic Book"/>
                <a:cs typeface="Franklin Gothic Book"/>
              </a:rPr>
              <a:t> </a:t>
            </a:r>
            <a:r>
              <a:rPr sz="2000" dirty="0">
                <a:solidFill>
                  <a:srgbClr val="335B74"/>
                </a:solidFill>
                <a:latin typeface="Franklin Gothic Book"/>
                <a:cs typeface="Franklin Gothic Book"/>
              </a:rPr>
              <a:t>the</a:t>
            </a:r>
            <a:r>
              <a:rPr sz="2000" spc="-35" dirty="0">
                <a:solidFill>
                  <a:srgbClr val="335B74"/>
                </a:solidFill>
                <a:latin typeface="Franklin Gothic Book"/>
                <a:cs typeface="Franklin Gothic Book"/>
              </a:rPr>
              <a:t> </a:t>
            </a:r>
            <a:r>
              <a:rPr sz="2000" dirty="0">
                <a:solidFill>
                  <a:srgbClr val="335B74"/>
                </a:solidFill>
                <a:latin typeface="Franklin Gothic Book"/>
                <a:cs typeface="Franklin Gothic Book"/>
              </a:rPr>
              <a:t>economic</a:t>
            </a:r>
            <a:r>
              <a:rPr sz="2000" spc="-80" dirty="0">
                <a:solidFill>
                  <a:srgbClr val="335B74"/>
                </a:solidFill>
                <a:latin typeface="Franklin Gothic Book"/>
                <a:cs typeface="Franklin Gothic Book"/>
              </a:rPr>
              <a:t> </a:t>
            </a:r>
            <a:r>
              <a:rPr sz="2000" spc="-10" dirty="0">
                <a:solidFill>
                  <a:srgbClr val="335B74"/>
                </a:solidFill>
                <a:latin typeface="Franklin Gothic Book"/>
                <a:cs typeface="Franklin Gothic Book"/>
              </a:rPr>
              <a:t>activity </a:t>
            </a:r>
            <a:r>
              <a:rPr sz="2000" dirty="0">
                <a:solidFill>
                  <a:srgbClr val="335B74"/>
                </a:solidFill>
                <a:latin typeface="Franklin Gothic Book"/>
                <a:cs typeface="Franklin Gothic Book"/>
              </a:rPr>
              <a:t>took</a:t>
            </a:r>
            <a:r>
              <a:rPr sz="2000" spc="-95" dirty="0">
                <a:solidFill>
                  <a:srgbClr val="335B74"/>
                </a:solidFill>
                <a:latin typeface="Franklin Gothic Book"/>
                <a:cs typeface="Franklin Gothic Book"/>
              </a:rPr>
              <a:t> </a:t>
            </a:r>
            <a:r>
              <a:rPr sz="2000" spc="-10" dirty="0">
                <a:solidFill>
                  <a:srgbClr val="335B74"/>
                </a:solidFill>
                <a:latin typeface="Franklin Gothic Book"/>
                <a:cs typeface="Franklin Gothic Book"/>
              </a:rPr>
              <a:t>place.</a:t>
            </a:r>
            <a:endParaRPr sz="2000" dirty="0">
              <a:latin typeface="Franklin Gothic Book"/>
              <a:cs typeface="Franklin Gothic Book"/>
            </a:endParaRPr>
          </a:p>
          <a:p>
            <a:pPr marL="317500" marR="24765" indent="-305435">
              <a:lnSpc>
                <a:spcPct val="109500"/>
              </a:lnSpc>
              <a:spcBef>
                <a:spcPts val="1125"/>
              </a:spcBef>
              <a:buClr>
                <a:srgbClr val="1CACE3"/>
              </a:buClr>
              <a:buSzPct val="92500"/>
              <a:buFont typeface="Wingdings 2"/>
              <a:buChar char=""/>
              <a:tabLst>
                <a:tab pos="317500" algn="l"/>
              </a:tabLst>
            </a:pPr>
            <a:r>
              <a:rPr sz="2000" dirty="0">
                <a:solidFill>
                  <a:srgbClr val="335B74"/>
                </a:solidFill>
                <a:latin typeface="Franklin Gothic Book"/>
                <a:cs typeface="Franklin Gothic Book"/>
              </a:rPr>
              <a:t>The</a:t>
            </a:r>
            <a:r>
              <a:rPr sz="2000" spc="-40" dirty="0">
                <a:solidFill>
                  <a:srgbClr val="335B74"/>
                </a:solidFill>
                <a:latin typeface="Franklin Gothic Book"/>
                <a:cs typeface="Franklin Gothic Book"/>
              </a:rPr>
              <a:t> </a:t>
            </a:r>
            <a:r>
              <a:rPr sz="2000" dirty="0">
                <a:solidFill>
                  <a:srgbClr val="335B74"/>
                </a:solidFill>
                <a:latin typeface="Franklin Gothic Book"/>
                <a:cs typeface="Franklin Gothic Book"/>
              </a:rPr>
              <a:t>RELEASE</a:t>
            </a:r>
            <a:r>
              <a:rPr sz="2000" spc="-100" dirty="0">
                <a:solidFill>
                  <a:srgbClr val="335B74"/>
                </a:solidFill>
                <a:latin typeface="Franklin Gothic Book"/>
                <a:cs typeface="Franklin Gothic Book"/>
              </a:rPr>
              <a:t> </a:t>
            </a:r>
            <a:r>
              <a:rPr sz="2000" dirty="0">
                <a:solidFill>
                  <a:srgbClr val="335B74"/>
                </a:solidFill>
                <a:latin typeface="Franklin Gothic Book"/>
                <a:cs typeface="Franklin Gothic Book"/>
              </a:rPr>
              <a:t>date</a:t>
            </a:r>
            <a:r>
              <a:rPr sz="2000" spc="-40" dirty="0">
                <a:solidFill>
                  <a:srgbClr val="335B74"/>
                </a:solidFill>
                <a:latin typeface="Franklin Gothic Book"/>
                <a:cs typeface="Franklin Gothic Book"/>
              </a:rPr>
              <a:t> </a:t>
            </a:r>
            <a:r>
              <a:rPr sz="2000" dirty="0">
                <a:solidFill>
                  <a:srgbClr val="335B74"/>
                </a:solidFill>
                <a:latin typeface="Franklin Gothic Book"/>
                <a:cs typeface="Franklin Gothic Book"/>
              </a:rPr>
              <a:t>tells</a:t>
            </a:r>
            <a:r>
              <a:rPr sz="2000" spc="-5" dirty="0">
                <a:solidFill>
                  <a:srgbClr val="335B74"/>
                </a:solidFill>
                <a:latin typeface="Franklin Gothic Book"/>
                <a:cs typeface="Franklin Gothic Book"/>
              </a:rPr>
              <a:t> </a:t>
            </a:r>
            <a:r>
              <a:rPr sz="2000" dirty="0">
                <a:solidFill>
                  <a:srgbClr val="335B74"/>
                </a:solidFill>
                <a:latin typeface="Franklin Gothic Book"/>
                <a:cs typeface="Franklin Gothic Book"/>
              </a:rPr>
              <a:t>me</a:t>
            </a:r>
            <a:r>
              <a:rPr sz="2000" spc="-35" dirty="0">
                <a:solidFill>
                  <a:srgbClr val="335B74"/>
                </a:solidFill>
                <a:latin typeface="Franklin Gothic Book"/>
                <a:cs typeface="Franklin Gothic Book"/>
              </a:rPr>
              <a:t> </a:t>
            </a:r>
            <a:r>
              <a:rPr sz="2000" dirty="0">
                <a:solidFill>
                  <a:srgbClr val="335B74"/>
                </a:solidFill>
                <a:latin typeface="Franklin Gothic Book"/>
                <a:cs typeface="Franklin Gothic Book"/>
              </a:rPr>
              <a:t>when</a:t>
            </a:r>
            <a:r>
              <a:rPr sz="2000" spc="-90" dirty="0">
                <a:solidFill>
                  <a:srgbClr val="335B74"/>
                </a:solidFill>
                <a:latin typeface="Franklin Gothic Book"/>
                <a:cs typeface="Franklin Gothic Book"/>
              </a:rPr>
              <a:t> </a:t>
            </a:r>
            <a:r>
              <a:rPr sz="2000" dirty="0">
                <a:solidFill>
                  <a:srgbClr val="335B74"/>
                </a:solidFill>
                <a:latin typeface="Franklin Gothic Book"/>
                <a:cs typeface="Franklin Gothic Book"/>
              </a:rPr>
              <a:t>the</a:t>
            </a:r>
            <a:r>
              <a:rPr sz="2000" spc="-40" dirty="0">
                <a:solidFill>
                  <a:srgbClr val="335B74"/>
                </a:solidFill>
                <a:latin typeface="Franklin Gothic Book"/>
                <a:cs typeface="Franklin Gothic Book"/>
              </a:rPr>
              <a:t> </a:t>
            </a:r>
            <a:r>
              <a:rPr sz="2000" dirty="0">
                <a:solidFill>
                  <a:srgbClr val="335B74"/>
                </a:solidFill>
                <a:latin typeface="Franklin Gothic Book"/>
                <a:cs typeface="Franklin Gothic Book"/>
              </a:rPr>
              <a:t>indicators</a:t>
            </a:r>
            <a:r>
              <a:rPr sz="2000" spc="-80" dirty="0">
                <a:solidFill>
                  <a:srgbClr val="335B74"/>
                </a:solidFill>
                <a:latin typeface="Franklin Gothic Book"/>
                <a:cs typeface="Franklin Gothic Book"/>
              </a:rPr>
              <a:t> </a:t>
            </a:r>
            <a:r>
              <a:rPr sz="2000" dirty="0">
                <a:solidFill>
                  <a:srgbClr val="335B74"/>
                </a:solidFill>
                <a:latin typeface="Franklin Gothic Book"/>
                <a:cs typeface="Franklin Gothic Book"/>
              </a:rPr>
              <a:t>are</a:t>
            </a:r>
            <a:r>
              <a:rPr sz="2000" spc="-35" dirty="0">
                <a:solidFill>
                  <a:srgbClr val="335B74"/>
                </a:solidFill>
                <a:latin typeface="Franklin Gothic Book"/>
                <a:cs typeface="Franklin Gothic Book"/>
              </a:rPr>
              <a:t> </a:t>
            </a:r>
            <a:r>
              <a:rPr sz="2000" spc="-20" dirty="0">
                <a:solidFill>
                  <a:srgbClr val="335B74"/>
                </a:solidFill>
                <a:latin typeface="Franklin Gothic Book"/>
                <a:cs typeface="Franklin Gothic Book"/>
              </a:rPr>
              <a:t>made </a:t>
            </a:r>
            <a:r>
              <a:rPr sz="2000" dirty="0">
                <a:solidFill>
                  <a:srgbClr val="335B74"/>
                </a:solidFill>
                <a:latin typeface="Franklin Gothic Book"/>
                <a:cs typeface="Franklin Gothic Book"/>
              </a:rPr>
              <a:t>publicly</a:t>
            </a:r>
            <a:r>
              <a:rPr sz="2000" spc="-60" dirty="0">
                <a:solidFill>
                  <a:srgbClr val="335B74"/>
                </a:solidFill>
                <a:latin typeface="Franklin Gothic Book"/>
                <a:cs typeface="Franklin Gothic Book"/>
              </a:rPr>
              <a:t> </a:t>
            </a:r>
            <a:r>
              <a:rPr sz="2000" spc="-10" dirty="0">
                <a:solidFill>
                  <a:srgbClr val="335B74"/>
                </a:solidFill>
                <a:latin typeface="Franklin Gothic Book"/>
                <a:cs typeface="Franklin Gothic Book"/>
              </a:rPr>
              <a:t>available.</a:t>
            </a:r>
            <a:endParaRPr sz="2000" dirty="0">
              <a:latin typeface="Franklin Gothic Book"/>
              <a:cs typeface="Franklin Gothic Book"/>
            </a:endParaRPr>
          </a:p>
        </p:txBody>
      </p:sp>
      <p:sp>
        <p:nvSpPr>
          <p:cNvPr id="4" name="Footer Placeholder 3">
            <a:extLst>
              <a:ext uri="{FF2B5EF4-FFF2-40B4-BE49-F238E27FC236}">
                <a16:creationId xmlns:a16="http://schemas.microsoft.com/office/drawing/2014/main" id="{0854CFA4-7761-F225-B0E2-3AA44C606032}"/>
              </a:ext>
            </a:extLst>
          </p:cNvPr>
          <p:cNvSpPr>
            <a:spLocks noGrp="1"/>
          </p:cNvSpPr>
          <p:nvPr>
            <p:ph type="ftr" sz="quarter" idx="5"/>
          </p:nvPr>
        </p:nvSpPr>
        <p:spPr/>
        <p:txBody>
          <a:bodyPr/>
          <a:lstStyle/>
          <a:p>
            <a:r>
              <a:rPr lang="en-US"/>
              <a:t>Prof. Mike Aguilar | aguilar-mike@outlook.com | </a:t>
            </a:r>
            <a:r>
              <a:rPr lang="en-US">
                <a:solidFill>
                  <a:srgbClr val="666666"/>
                </a:solidFill>
                <a:highlight>
                  <a:srgbClr val="FFFFFF"/>
                </a:highlight>
                <a:latin typeface="Calibri" panose="020F0502020204030204" pitchFamily="34" charset="0"/>
              </a:rPr>
              <a:t>https:/www.linkedin.com/in/mike-aguilar-econ</a:t>
            </a:r>
            <a:endParaRPr lang="en-US" dirty="0"/>
          </a:p>
        </p:txBody>
      </p:sp>
      <p:sp>
        <p:nvSpPr>
          <p:cNvPr id="5" name="Slide Number Placeholder 4">
            <a:extLst>
              <a:ext uri="{FF2B5EF4-FFF2-40B4-BE49-F238E27FC236}">
                <a16:creationId xmlns:a16="http://schemas.microsoft.com/office/drawing/2014/main" id="{81D02A12-6A3F-1FF6-5610-D8D6B24C086B}"/>
              </a:ext>
            </a:extLst>
          </p:cNvPr>
          <p:cNvSpPr>
            <a:spLocks noGrp="1"/>
          </p:cNvSpPr>
          <p:nvPr>
            <p:ph type="sldNum" sz="quarter" idx="7"/>
          </p:nvPr>
        </p:nvSpPr>
        <p:spPr/>
        <p:txBody>
          <a:bodyPr/>
          <a:lstStyle/>
          <a:p>
            <a:fld id="{B6F15528-21DE-4FAA-801E-634DDDAF4B2B}" type="slidenum">
              <a:rPr lang="en-US" smtClean="0"/>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47675" y="600075"/>
            <a:ext cx="3686175" cy="5819775"/>
          </a:xfrm>
          <a:prstGeom prst="rect">
            <a:avLst/>
          </a:prstGeom>
          <a:solidFill>
            <a:srgbClr val="465258"/>
          </a:solidFill>
        </p:spPr>
        <p:txBody>
          <a:bodyPr vert="horz" wrap="square" lIns="0" tIns="0" rIns="0" bIns="0" rtlCol="0">
            <a:spAutoFit/>
          </a:bodyPr>
          <a:lstStyle/>
          <a:p>
            <a:pPr>
              <a:lnSpc>
                <a:spcPct val="100000"/>
              </a:lnSpc>
            </a:pPr>
            <a:endParaRPr sz="2400">
              <a:latin typeface="Times New Roman"/>
              <a:cs typeface="Times New Roman"/>
            </a:endParaRPr>
          </a:p>
          <a:p>
            <a:pPr>
              <a:lnSpc>
                <a:spcPct val="100000"/>
              </a:lnSpc>
              <a:spcBef>
                <a:spcPts val="1600"/>
              </a:spcBef>
            </a:pPr>
            <a:endParaRPr sz="2400">
              <a:latin typeface="Times New Roman"/>
              <a:cs typeface="Times New Roman"/>
            </a:endParaRPr>
          </a:p>
          <a:p>
            <a:pPr marL="412115" marR="1351280">
              <a:lnSpc>
                <a:spcPct val="100400"/>
              </a:lnSpc>
            </a:pPr>
            <a:r>
              <a:rPr sz="2400" b="1" spc="-10" dirty="0">
                <a:solidFill>
                  <a:srgbClr val="FFFFFF"/>
                </a:solidFill>
                <a:latin typeface="Franklin Gothic Demi"/>
                <a:cs typeface="Franklin Gothic Demi"/>
              </a:rPr>
              <a:t>PREVIOUS</a:t>
            </a:r>
            <a:r>
              <a:rPr sz="2400" b="1" spc="-105" dirty="0">
                <a:solidFill>
                  <a:srgbClr val="FFFFFF"/>
                </a:solidFill>
                <a:latin typeface="Franklin Gothic Demi"/>
                <a:cs typeface="Franklin Gothic Demi"/>
              </a:rPr>
              <a:t> </a:t>
            </a:r>
            <a:r>
              <a:rPr sz="2400" b="1" spc="-25" dirty="0">
                <a:solidFill>
                  <a:srgbClr val="FFFFFF"/>
                </a:solidFill>
                <a:latin typeface="Franklin Gothic Demi"/>
                <a:cs typeface="Franklin Gothic Demi"/>
              </a:rPr>
              <a:t>VS </a:t>
            </a:r>
            <a:r>
              <a:rPr sz="2400" b="1" spc="-10" dirty="0">
                <a:solidFill>
                  <a:srgbClr val="FFFFFF"/>
                </a:solidFill>
                <a:latin typeface="Franklin Gothic Demi"/>
                <a:cs typeface="Franklin Gothic Demi"/>
              </a:rPr>
              <a:t>CONSENSUS</a:t>
            </a:r>
            <a:r>
              <a:rPr sz="2400" b="1" spc="-125" dirty="0">
                <a:solidFill>
                  <a:srgbClr val="FFFFFF"/>
                </a:solidFill>
                <a:latin typeface="Franklin Gothic Demi"/>
                <a:cs typeface="Franklin Gothic Demi"/>
              </a:rPr>
              <a:t> </a:t>
            </a:r>
            <a:r>
              <a:rPr sz="2400" b="1" spc="-50" dirty="0">
                <a:solidFill>
                  <a:srgbClr val="FFFFFF"/>
                </a:solidFill>
                <a:latin typeface="Franklin Gothic Demi"/>
                <a:cs typeface="Franklin Gothic Demi"/>
              </a:rPr>
              <a:t>/ </a:t>
            </a:r>
            <a:r>
              <a:rPr sz="2400" b="1" spc="-10" dirty="0">
                <a:solidFill>
                  <a:srgbClr val="FFFFFF"/>
                </a:solidFill>
                <a:latin typeface="Franklin Gothic Demi"/>
                <a:cs typeface="Franklin Gothic Demi"/>
              </a:rPr>
              <a:t>FORECAST</a:t>
            </a:r>
            <a:endParaRPr sz="2400">
              <a:latin typeface="Franklin Gothic Demi"/>
              <a:cs typeface="Franklin Gothic Demi"/>
            </a:endParaRPr>
          </a:p>
          <a:p>
            <a:pPr marL="412115" marR="665480">
              <a:lnSpc>
                <a:spcPct val="114399"/>
              </a:lnSpc>
              <a:spcBef>
                <a:spcPts val="1970"/>
              </a:spcBef>
            </a:pPr>
            <a:r>
              <a:rPr sz="1550" dirty="0">
                <a:solidFill>
                  <a:srgbClr val="FFFFFF"/>
                </a:solidFill>
                <a:latin typeface="Franklin Gothic Book"/>
                <a:cs typeface="Franklin Gothic Book"/>
              </a:rPr>
              <a:t>I</a:t>
            </a:r>
            <a:r>
              <a:rPr sz="1550" spc="30" dirty="0">
                <a:solidFill>
                  <a:srgbClr val="FFFFFF"/>
                </a:solidFill>
                <a:latin typeface="Franklin Gothic Book"/>
                <a:cs typeface="Franklin Gothic Book"/>
              </a:rPr>
              <a:t> </a:t>
            </a:r>
            <a:r>
              <a:rPr sz="1550" dirty="0">
                <a:solidFill>
                  <a:srgbClr val="FFFFFF"/>
                </a:solidFill>
                <a:latin typeface="Franklin Gothic Book"/>
                <a:cs typeface="Franklin Gothic Book"/>
              </a:rPr>
              <a:t>understand</a:t>
            </a:r>
            <a:r>
              <a:rPr sz="1550" spc="180" dirty="0">
                <a:solidFill>
                  <a:srgbClr val="FFFFFF"/>
                </a:solidFill>
                <a:latin typeface="Franklin Gothic Book"/>
                <a:cs typeface="Franklin Gothic Book"/>
              </a:rPr>
              <a:t> </a:t>
            </a:r>
            <a:r>
              <a:rPr sz="1550" dirty="0">
                <a:solidFill>
                  <a:srgbClr val="FFFFFF"/>
                </a:solidFill>
                <a:latin typeface="Franklin Gothic Book"/>
                <a:cs typeface="Franklin Gothic Book"/>
              </a:rPr>
              <a:t>why</a:t>
            </a:r>
            <a:r>
              <a:rPr sz="1550" spc="70" dirty="0">
                <a:solidFill>
                  <a:srgbClr val="FFFFFF"/>
                </a:solidFill>
                <a:latin typeface="Franklin Gothic Book"/>
                <a:cs typeface="Franklin Gothic Book"/>
              </a:rPr>
              <a:t> </a:t>
            </a:r>
            <a:r>
              <a:rPr sz="1550" dirty="0">
                <a:solidFill>
                  <a:srgbClr val="FFFFFF"/>
                </a:solidFill>
                <a:latin typeface="Franklin Gothic Book"/>
                <a:cs typeface="Franklin Gothic Book"/>
              </a:rPr>
              <a:t>I</a:t>
            </a:r>
            <a:r>
              <a:rPr sz="1550" spc="35" dirty="0">
                <a:solidFill>
                  <a:srgbClr val="FFFFFF"/>
                </a:solidFill>
                <a:latin typeface="Franklin Gothic Book"/>
                <a:cs typeface="Franklin Gothic Book"/>
              </a:rPr>
              <a:t> </a:t>
            </a:r>
            <a:r>
              <a:rPr sz="1550" dirty="0">
                <a:solidFill>
                  <a:srgbClr val="FFFFFF"/>
                </a:solidFill>
                <a:latin typeface="Franklin Gothic Book"/>
                <a:cs typeface="Franklin Gothic Book"/>
              </a:rPr>
              <a:t>need</a:t>
            </a:r>
            <a:r>
              <a:rPr sz="1550" spc="30" dirty="0">
                <a:solidFill>
                  <a:srgbClr val="FFFFFF"/>
                </a:solidFill>
                <a:latin typeface="Franklin Gothic Book"/>
                <a:cs typeface="Franklin Gothic Book"/>
              </a:rPr>
              <a:t> </a:t>
            </a:r>
            <a:r>
              <a:rPr sz="1550" spc="-25" dirty="0">
                <a:solidFill>
                  <a:srgbClr val="FFFFFF"/>
                </a:solidFill>
                <a:latin typeface="Franklin Gothic Book"/>
                <a:cs typeface="Franklin Gothic Book"/>
              </a:rPr>
              <a:t>the </a:t>
            </a:r>
            <a:r>
              <a:rPr sz="1550" dirty="0">
                <a:solidFill>
                  <a:srgbClr val="FFFFFF"/>
                </a:solidFill>
                <a:latin typeface="Franklin Gothic Book"/>
                <a:cs typeface="Franklin Gothic Book"/>
              </a:rPr>
              <a:t>“actual”</a:t>
            </a:r>
            <a:r>
              <a:rPr sz="1550" spc="145" dirty="0">
                <a:solidFill>
                  <a:srgbClr val="FFFFFF"/>
                </a:solidFill>
                <a:latin typeface="Franklin Gothic Book"/>
                <a:cs typeface="Franklin Gothic Book"/>
              </a:rPr>
              <a:t> </a:t>
            </a:r>
            <a:r>
              <a:rPr sz="1550" dirty="0">
                <a:solidFill>
                  <a:srgbClr val="FFFFFF"/>
                </a:solidFill>
                <a:latin typeface="Franklin Gothic Book"/>
                <a:cs typeface="Franklin Gothic Book"/>
              </a:rPr>
              <a:t>indicator,</a:t>
            </a:r>
            <a:r>
              <a:rPr sz="1550" spc="90" dirty="0">
                <a:solidFill>
                  <a:srgbClr val="FFFFFF"/>
                </a:solidFill>
                <a:latin typeface="Franklin Gothic Book"/>
                <a:cs typeface="Franklin Gothic Book"/>
              </a:rPr>
              <a:t> </a:t>
            </a:r>
            <a:r>
              <a:rPr sz="1550" dirty="0">
                <a:solidFill>
                  <a:srgbClr val="FFFFFF"/>
                </a:solidFill>
                <a:latin typeface="Franklin Gothic Book"/>
                <a:cs typeface="Franklin Gothic Book"/>
              </a:rPr>
              <a:t>but</a:t>
            </a:r>
            <a:r>
              <a:rPr sz="1550" spc="75" dirty="0">
                <a:solidFill>
                  <a:srgbClr val="FFFFFF"/>
                </a:solidFill>
                <a:latin typeface="Franklin Gothic Book"/>
                <a:cs typeface="Franklin Gothic Book"/>
              </a:rPr>
              <a:t> </a:t>
            </a:r>
            <a:r>
              <a:rPr sz="1550" dirty="0">
                <a:solidFill>
                  <a:srgbClr val="FFFFFF"/>
                </a:solidFill>
                <a:latin typeface="Franklin Gothic Book"/>
                <a:cs typeface="Franklin Gothic Book"/>
              </a:rPr>
              <a:t>why</a:t>
            </a:r>
            <a:r>
              <a:rPr sz="1550" spc="-15" dirty="0">
                <a:solidFill>
                  <a:srgbClr val="FFFFFF"/>
                </a:solidFill>
                <a:latin typeface="Franklin Gothic Book"/>
                <a:cs typeface="Franklin Gothic Book"/>
              </a:rPr>
              <a:t> </a:t>
            </a:r>
            <a:r>
              <a:rPr sz="1550" dirty="0">
                <a:solidFill>
                  <a:srgbClr val="FFFFFF"/>
                </a:solidFill>
                <a:latin typeface="Franklin Gothic Book"/>
                <a:cs typeface="Franklin Gothic Book"/>
              </a:rPr>
              <a:t>do</a:t>
            </a:r>
            <a:r>
              <a:rPr sz="1550" spc="40" dirty="0">
                <a:solidFill>
                  <a:srgbClr val="FFFFFF"/>
                </a:solidFill>
                <a:latin typeface="Franklin Gothic Book"/>
                <a:cs typeface="Franklin Gothic Book"/>
              </a:rPr>
              <a:t> </a:t>
            </a:r>
            <a:r>
              <a:rPr sz="1550" spc="-50" dirty="0">
                <a:solidFill>
                  <a:srgbClr val="FFFFFF"/>
                </a:solidFill>
                <a:latin typeface="Franklin Gothic Book"/>
                <a:cs typeface="Franklin Gothic Book"/>
              </a:rPr>
              <a:t>I </a:t>
            </a:r>
            <a:r>
              <a:rPr sz="1550" dirty="0">
                <a:solidFill>
                  <a:srgbClr val="FFFFFF"/>
                </a:solidFill>
                <a:latin typeface="Franklin Gothic Book"/>
                <a:cs typeface="Franklin Gothic Book"/>
              </a:rPr>
              <a:t>need</a:t>
            </a:r>
            <a:r>
              <a:rPr sz="1550" spc="114" dirty="0">
                <a:solidFill>
                  <a:srgbClr val="FFFFFF"/>
                </a:solidFill>
                <a:latin typeface="Franklin Gothic Book"/>
                <a:cs typeface="Franklin Gothic Book"/>
              </a:rPr>
              <a:t> </a:t>
            </a:r>
            <a:r>
              <a:rPr sz="1550" dirty="0">
                <a:solidFill>
                  <a:srgbClr val="FFFFFF"/>
                </a:solidFill>
                <a:latin typeface="Franklin Gothic Book"/>
                <a:cs typeface="Franklin Gothic Book"/>
              </a:rPr>
              <a:t>previous</a:t>
            </a:r>
            <a:r>
              <a:rPr sz="1550" spc="85" dirty="0">
                <a:solidFill>
                  <a:srgbClr val="FFFFFF"/>
                </a:solidFill>
                <a:latin typeface="Franklin Gothic Book"/>
                <a:cs typeface="Franklin Gothic Book"/>
              </a:rPr>
              <a:t> </a:t>
            </a:r>
            <a:r>
              <a:rPr sz="1550" dirty="0">
                <a:solidFill>
                  <a:srgbClr val="FFFFFF"/>
                </a:solidFill>
                <a:latin typeface="Franklin Gothic Book"/>
                <a:cs typeface="Franklin Gothic Book"/>
              </a:rPr>
              <a:t>and</a:t>
            </a:r>
            <a:r>
              <a:rPr sz="1550" spc="114" dirty="0">
                <a:solidFill>
                  <a:srgbClr val="FFFFFF"/>
                </a:solidFill>
                <a:latin typeface="Franklin Gothic Book"/>
                <a:cs typeface="Franklin Gothic Book"/>
              </a:rPr>
              <a:t> </a:t>
            </a:r>
            <a:r>
              <a:rPr sz="1550" spc="-10" dirty="0">
                <a:solidFill>
                  <a:srgbClr val="FFFFFF"/>
                </a:solidFill>
                <a:latin typeface="Franklin Gothic Book"/>
                <a:cs typeface="Franklin Gothic Book"/>
              </a:rPr>
              <a:t>consensus </a:t>
            </a:r>
            <a:r>
              <a:rPr sz="1550" dirty="0">
                <a:solidFill>
                  <a:srgbClr val="FFFFFF"/>
                </a:solidFill>
                <a:latin typeface="Franklin Gothic Book"/>
                <a:cs typeface="Franklin Gothic Book"/>
              </a:rPr>
              <a:t>(forecast)</a:t>
            </a:r>
            <a:r>
              <a:rPr sz="1550" spc="150" dirty="0">
                <a:solidFill>
                  <a:srgbClr val="FFFFFF"/>
                </a:solidFill>
                <a:latin typeface="Franklin Gothic Book"/>
                <a:cs typeface="Franklin Gothic Book"/>
              </a:rPr>
              <a:t> </a:t>
            </a:r>
            <a:r>
              <a:rPr sz="1550" spc="-10" dirty="0">
                <a:solidFill>
                  <a:srgbClr val="FFFFFF"/>
                </a:solidFill>
                <a:latin typeface="Franklin Gothic Book"/>
                <a:cs typeface="Franklin Gothic Book"/>
              </a:rPr>
              <a:t>measures?</a:t>
            </a:r>
            <a:endParaRPr sz="1550">
              <a:latin typeface="Franklin Gothic Book"/>
              <a:cs typeface="Franklin Gothic Book"/>
            </a:endParaRPr>
          </a:p>
        </p:txBody>
      </p:sp>
      <p:sp>
        <p:nvSpPr>
          <p:cNvPr id="3" name="object 3"/>
          <p:cNvSpPr txBox="1"/>
          <p:nvPr/>
        </p:nvSpPr>
        <p:spPr>
          <a:xfrm>
            <a:off x="4983479" y="1920388"/>
            <a:ext cx="6271895" cy="3135630"/>
          </a:xfrm>
          <a:prstGeom prst="rect">
            <a:avLst/>
          </a:prstGeom>
        </p:spPr>
        <p:txBody>
          <a:bodyPr vert="horz" wrap="square" lIns="0" tIns="50800" rIns="0" bIns="0" rtlCol="0">
            <a:spAutoFit/>
          </a:bodyPr>
          <a:lstStyle/>
          <a:p>
            <a:pPr marL="317500" indent="-304800">
              <a:lnSpc>
                <a:spcPct val="100000"/>
              </a:lnSpc>
              <a:spcBef>
                <a:spcPts val="400"/>
              </a:spcBef>
              <a:buClr>
                <a:srgbClr val="1CACE3"/>
              </a:buClr>
              <a:buSzPct val="92500"/>
              <a:buFont typeface="Wingdings 2"/>
              <a:buChar char=""/>
              <a:tabLst>
                <a:tab pos="317500" algn="l"/>
              </a:tabLst>
            </a:pPr>
            <a:r>
              <a:rPr sz="2000" dirty="0">
                <a:solidFill>
                  <a:srgbClr val="335B74"/>
                </a:solidFill>
                <a:latin typeface="Franklin Gothic Book"/>
                <a:cs typeface="Franklin Gothic Book"/>
              </a:rPr>
              <a:t>We</a:t>
            </a:r>
            <a:r>
              <a:rPr sz="2000" spc="25" dirty="0">
                <a:solidFill>
                  <a:srgbClr val="335B74"/>
                </a:solidFill>
                <a:latin typeface="Franklin Gothic Book"/>
                <a:cs typeface="Franklin Gothic Book"/>
              </a:rPr>
              <a:t> </a:t>
            </a:r>
            <a:r>
              <a:rPr sz="2000" dirty="0">
                <a:solidFill>
                  <a:srgbClr val="335B74"/>
                </a:solidFill>
                <a:latin typeface="Franklin Gothic Book"/>
                <a:cs typeface="Franklin Gothic Book"/>
              </a:rPr>
              <a:t>are</a:t>
            </a:r>
            <a:r>
              <a:rPr sz="2000" spc="-40" dirty="0">
                <a:solidFill>
                  <a:srgbClr val="335B74"/>
                </a:solidFill>
                <a:latin typeface="Franklin Gothic Book"/>
                <a:cs typeface="Franklin Gothic Book"/>
              </a:rPr>
              <a:t> </a:t>
            </a:r>
            <a:r>
              <a:rPr sz="2000" dirty="0">
                <a:solidFill>
                  <a:srgbClr val="335B74"/>
                </a:solidFill>
                <a:latin typeface="Franklin Gothic Book"/>
                <a:cs typeface="Franklin Gothic Book"/>
              </a:rPr>
              <a:t>using</a:t>
            </a:r>
            <a:r>
              <a:rPr sz="2000" spc="-65" dirty="0">
                <a:solidFill>
                  <a:srgbClr val="335B74"/>
                </a:solidFill>
                <a:latin typeface="Franklin Gothic Book"/>
                <a:cs typeface="Franklin Gothic Book"/>
              </a:rPr>
              <a:t> </a:t>
            </a:r>
            <a:r>
              <a:rPr sz="2000" dirty="0">
                <a:solidFill>
                  <a:srgbClr val="335B74"/>
                </a:solidFill>
                <a:latin typeface="Franklin Gothic Book"/>
                <a:cs typeface="Franklin Gothic Book"/>
              </a:rPr>
              <a:t>the</a:t>
            </a:r>
            <a:r>
              <a:rPr sz="2000" spc="-45" dirty="0">
                <a:solidFill>
                  <a:srgbClr val="335B74"/>
                </a:solidFill>
                <a:latin typeface="Franklin Gothic Book"/>
                <a:cs typeface="Franklin Gothic Book"/>
              </a:rPr>
              <a:t> </a:t>
            </a:r>
            <a:r>
              <a:rPr sz="2000" dirty="0">
                <a:solidFill>
                  <a:srgbClr val="335B74"/>
                </a:solidFill>
                <a:latin typeface="Franklin Gothic Book"/>
                <a:cs typeface="Franklin Gothic Book"/>
              </a:rPr>
              <a:t>calendar</a:t>
            </a:r>
            <a:r>
              <a:rPr sz="2000" spc="-110" dirty="0">
                <a:solidFill>
                  <a:srgbClr val="335B74"/>
                </a:solidFill>
                <a:latin typeface="Franklin Gothic Book"/>
                <a:cs typeface="Franklin Gothic Book"/>
              </a:rPr>
              <a:t> </a:t>
            </a:r>
            <a:r>
              <a:rPr sz="2000" dirty="0">
                <a:solidFill>
                  <a:srgbClr val="335B74"/>
                </a:solidFill>
                <a:latin typeface="Franklin Gothic Book"/>
                <a:cs typeface="Franklin Gothic Book"/>
              </a:rPr>
              <a:t>like</a:t>
            </a:r>
            <a:r>
              <a:rPr sz="2000" spc="-50" dirty="0">
                <a:solidFill>
                  <a:srgbClr val="335B74"/>
                </a:solidFill>
                <a:latin typeface="Franklin Gothic Book"/>
                <a:cs typeface="Franklin Gothic Book"/>
              </a:rPr>
              <a:t> </a:t>
            </a:r>
            <a:r>
              <a:rPr sz="2000" dirty="0">
                <a:solidFill>
                  <a:srgbClr val="335B74"/>
                </a:solidFill>
                <a:latin typeface="Franklin Gothic Book"/>
                <a:cs typeface="Franklin Gothic Book"/>
              </a:rPr>
              <a:t>detectives,</a:t>
            </a:r>
            <a:r>
              <a:rPr sz="2000" spc="-175" dirty="0">
                <a:solidFill>
                  <a:srgbClr val="335B74"/>
                </a:solidFill>
                <a:latin typeface="Franklin Gothic Book"/>
                <a:cs typeface="Franklin Gothic Book"/>
              </a:rPr>
              <a:t> </a:t>
            </a:r>
            <a:r>
              <a:rPr sz="2000" spc="-10" dirty="0">
                <a:solidFill>
                  <a:srgbClr val="335B74"/>
                </a:solidFill>
                <a:latin typeface="Franklin Gothic Book"/>
                <a:cs typeface="Franklin Gothic Book"/>
              </a:rPr>
              <a:t>attempting</a:t>
            </a:r>
            <a:r>
              <a:rPr sz="2000" spc="-60" dirty="0">
                <a:solidFill>
                  <a:srgbClr val="335B74"/>
                </a:solidFill>
                <a:latin typeface="Franklin Gothic Book"/>
                <a:cs typeface="Franklin Gothic Book"/>
              </a:rPr>
              <a:t> </a:t>
            </a:r>
            <a:r>
              <a:rPr sz="2000" spc="-25" dirty="0">
                <a:solidFill>
                  <a:srgbClr val="335B74"/>
                </a:solidFill>
                <a:latin typeface="Franklin Gothic Book"/>
                <a:cs typeface="Franklin Gothic Book"/>
              </a:rPr>
              <a:t>to</a:t>
            </a:r>
            <a:endParaRPr sz="2000" dirty="0">
              <a:latin typeface="Franklin Gothic Book"/>
              <a:cs typeface="Franklin Gothic Book"/>
            </a:endParaRPr>
          </a:p>
          <a:p>
            <a:pPr marL="317500">
              <a:lnSpc>
                <a:spcPct val="100000"/>
              </a:lnSpc>
              <a:spcBef>
                <a:spcPts val="305"/>
              </a:spcBef>
            </a:pPr>
            <a:r>
              <a:rPr sz="2000" dirty="0">
                <a:solidFill>
                  <a:srgbClr val="335B74"/>
                </a:solidFill>
                <a:latin typeface="Franklin Gothic Book"/>
                <a:cs typeface="Franklin Gothic Book"/>
              </a:rPr>
              <a:t>tell</a:t>
            </a:r>
            <a:r>
              <a:rPr sz="2000" spc="-20" dirty="0">
                <a:solidFill>
                  <a:srgbClr val="335B74"/>
                </a:solidFill>
                <a:latin typeface="Franklin Gothic Book"/>
                <a:cs typeface="Franklin Gothic Book"/>
              </a:rPr>
              <a:t> </a:t>
            </a:r>
            <a:r>
              <a:rPr sz="2000" dirty="0">
                <a:solidFill>
                  <a:srgbClr val="335B74"/>
                </a:solidFill>
                <a:latin typeface="Franklin Gothic Book"/>
                <a:cs typeface="Franklin Gothic Book"/>
              </a:rPr>
              <a:t>a</a:t>
            </a:r>
            <a:r>
              <a:rPr sz="2000" spc="-90" dirty="0">
                <a:solidFill>
                  <a:srgbClr val="335B74"/>
                </a:solidFill>
                <a:latin typeface="Franklin Gothic Book"/>
                <a:cs typeface="Franklin Gothic Book"/>
              </a:rPr>
              <a:t> </a:t>
            </a:r>
            <a:r>
              <a:rPr sz="2000" spc="-10" dirty="0">
                <a:solidFill>
                  <a:srgbClr val="335B74"/>
                </a:solidFill>
                <a:latin typeface="Franklin Gothic Book"/>
                <a:cs typeface="Franklin Gothic Book"/>
              </a:rPr>
              <a:t>story.</a:t>
            </a:r>
            <a:endParaRPr sz="2000" dirty="0">
              <a:latin typeface="Franklin Gothic Book"/>
              <a:cs typeface="Franklin Gothic Book"/>
            </a:endParaRPr>
          </a:p>
          <a:p>
            <a:pPr marL="317500" indent="-304800">
              <a:lnSpc>
                <a:spcPct val="100000"/>
              </a:lnSpc>
              <a:spcBef>
                <a:spcPts val="1280"/>
              </a:spcBef>
              <a:buClr>
                <a:srgbClr val="1CACE3"/>
              </a:buClr>
              <a:buSzPct val="92500"/>
              <a:buFont typeface="Wingdings 2"/>
              <a:buChar char=""/>
              <a:tabLst>
                <a:tab pos="317500" algn="l"/>
              </a:tabLst>
            </a:pPr>
            <a:r>
              <a:rPr sz="2000" dirty="0">
                <a:solidFill>
                  <a:srgbClr val="335B74"/>
                </a:solidFill>
                <a:latin typeface="Franklin Gothic Book"/>
                <a:cs typeface="Franklin Gothic Book"/>
              </a:rPr>
              <a:t>The</a:t>
            </a:r>
            <a:r>
              <a:rPr sz="2000" spc="-30" dirty="0">
                <a:solidFill>
                  <a:srgbClr val="335B74"/>
                </a:solidFill>
                <a:latin typeface="Franklin Gothic Book"/>
                <a:cs typeface="Franklin Gothic Book"/>
              </a:rPr>
              <a:t> </a:t>
            </a:r>
            <a:r>
              <a:rPr sz="2000" spc="-10" dirty="0">
                <a:solidFill>
                  <a:srgbClr val="335B74"/>
                </a:solidFill>
                <a:latin typeface="Franklin Gothic Book"/>
                <a:cs typeface="Franklin Gothic Book"/>
              </a:rPr>
              <a:t>“actual”</a:t>
            </a:r>
            <a:r>
              <a:rPr sz="2000" spc="-85" dirty="0">
                <a:solidFill>
                  <a:srgbClr val="335B74"/>
                </a:solidFill>
                <a:latin typeface="Franklin Gothic Book"/>
                <a:cs typeface="Franklin Gothic Book"/>
              </a:rPr>
              <a:t> </a:t>
            </a:r>
            <a:r>
              <a:rPr sz="2000" dirty="0">
                <a:solidFill>
                  <a:srgbClr val="335B74"/>
                </a:solidFill>
                <a:latin typeface="Franklin Gothic Book"/>
                <a:cs typeface="Franklin Gothic Book"/>
              </a:rPr>
              <a:t>indicator</a:t>
            </a:r>
            <a:r>
              <a:rPr sz="2000" spc="-100" dirty="0">
                <a:solidFill>
                  <a:srgbClr val="335B74"/>
                </a:solidFill>
                <a:latin typeface="Franklin Gothic Book"/>
                <a:cs typeface="Franklin Gothic Book"/>
              </a:rPr>
              <a:t> </a:t>
            </a:r>
            <a:r>
              <a:rPr sz="2000" dirty="0">
                <a:solidFill>
                  <a:srgbClr val="335B74"/>
                </a:solidFill>
                <a:latin typeface="Franklin Gothic Book"/>
                <a:cs typeface="Franklin Gothic Book"/>
              </a:rPr>
              <a:t>gives</a:t>
            </a:r>
            <a:r>
              <a:rPr sz="2000" spc="10" dirty="0">
                <a:solidFill>
                  <a:srgbClr val="335B74"/>
                </a:solidFill>
                <a:latin typeface="Franklin Gothic Book"/>
                <a:cs typeface="Franklin Gothic Book"/>
              </a:rPr>
              <a:t> </a:t>
            </a:r>
            <a:r>
              <a:rPr sz="2000" dirty="0">
                <a:solidFill>
                  <a:srgbClr val="335B74"/>
                </a:solidFill>
                <a:latin typeface="Franklin Gothic Book"/>
                <a:cs typeface="Franklin Gothic Book"/>
              </a:rPr>
              <a:t>us</a:t>
            </a:r>
            <a:r>
              <a:rPr sz="2000" spc="15" dirty="0">
                <a:solidFill>
                  <a:srgbClr val="335B74"/>
                </a:solidFill>
                <a:latin typeface="Franklin Gothic Book"/>
                <a:cs typeface="Franklin Gothic Book"/>
              </a:rPr>
              <a:t> </a:t>
            </a:r>
            <a:r>
              <a:rPr sz="2000" dirty="0">
                <a:solidFill>
                  <a:srgbClr val="335B74"/>
                </a:solidFill>
                <a:latin typeface="Franklin Gothic Book"/>
                <a:cs typeface="Franklin Gothic Book"/>
              </a:rPr>
              <a:t>a</a:t>
            </a:r>
            <a:r>
              <a:rPr sz="2000" spc="30" dirty="0">
                <a:solidFill>
                  <a:srgbClr val="335B74"/>
                </a:solidFill>
                <a:latin typeface="Franklin Gothic Book"/>
                <a:cs typeface="Franklin Gothic Book"/>
              </a:rPr>
              <a:t> </a:t>
            </a:r>
            <a:r>
              <a:rPr sz="2000" dirty="0">
                <a:solidFill>
                  <a:srgbClr val="335B74"/>
                </a:solidFill>
                <a:latin typeface="Franklin Gothic Book"/>
                <a:cs typeface="Franklin Gothic Book"/>
              </a:rPr>
              <a:t>snapshot</a:t>
            </a:r>
            <a:r>
              <a:rPr sz="2000" spc="-210" dirty="0">
                <a:solidFill>
                  <a:srgbClr val="335B74"/>
                </a:solidFill>
                <a:latin typeface="Franklin Gothic Book"/>
                <a:cs typeface="Franklin Gothic Book"/>
              </a:rPr>
              <a:t> </a:t>
            </a:r>
            <a:r>
              <a:rPr sz="2000" dirty="0">
                <a:solidFill>
                  <a:srgbClr val="335B74"/>
                </a:solidFill>
                <a:latin typeface="Franklin Gothic Book"/>
                <a:cs typeface="Franklin Gothic Book"/>
              </a:rPr>
              <a:t>in </a:t>
            </a:r>
            <a:r>
              <a:rPr sz="2000" spc="-10" dirty="0">
                <a:solidFill>
                  <a:srgbClr val="335B74"/>
                </a:solidFill>
                <a:latin typeface="Franklin Gothic Book"/>
                <a:cs typeface="Franklin Gothic Book"/>
              </a:rPr>
              <a:t>time.</a:t>
            </a:r>
            <a:endParaRPr sz="2000" dirty="0">
              <a:latin typeface="Franklin Gothic Book"/>
              <a:cs typeface="Franklin Gothic Book"/>
            </a:endParaRPr>
          </a:p>
          <a:p>
            <a:pPr marL="304800" marR="601980" indent="-304800" algn="ctr">
              <a:lnSpc>
                <a:spcPct val="100000"/>
              </a:lnSpc>
              <a:spcBef>
                <a:spcPts val="1355"/>
              </a:spcBef>
              <a:buClr>
                <a:srgbClr val="1CACE3"/>
              </a:buClr>
              <a:buSzPct val="92500"/>
              <a:buFont typeface="Wingdings 2"/>
              <a:buChar char=""/>
              <a:tabLst>
                <a:tab pos="304800" algn="l"/>
              </a:tabLst>
            </a:pPr>
            <a:r>
              <a:rPr sz="2000" dirty="0">
                <a:solidFill>
                  <a:srgbClr val="335B74"/>
                </a:solidFill>
                <a:latin typeface="Franklin Gothic Book"/>
                <a:cs typeface="Franklin Gothic Book"/>
              </a:rPr>
              <a:t>Combining</a:t>
            </a:r>
            <a:r>
              <a:rPr sz="2000" spc="-210" dirty="0">
                <a:solidFill>
                  <a:srgbClr val="335B74"/>
                </a:solidFill>
                <a:latin typeface="Franklin Gothic Book"/>
                <a:cs typeface="Franklin Gothic Book"/>
              </a:rPr>
              <a:t> </a:t>
            </a:r>
            <a:r>
              <a:rPr sz="2000" dirty="0">
                <a:solidFill>
                  <a:srgbClr val="335B74"/>
                </a:solidFill>
                <a:latin typeface="Franklin Gothic Book"/>
                <a:cs typeface="Franklin Gothic Book"/>
              </a:rPr>
              <a:t>with</a:t>
            </a:r>
            <a:r>
              <a:rPr sz="2000" spc="5" dirty="0">
                <a:solidFill>
                  <a:srgbClr val="335B74"/>
                </a:solidFill>
                <a:latin typeface="Franklin Gothic Book"/>
                <a:cs typeface="Franklin Gothic Book"/>
              </a:rPr>
              <a:t> </a:t>
            </a:r>
            <a:r>
              <a:rPr sz="2000" dirty="0">
                <a:solidFill>
                  <a:srgbClr val="335B74"/>
                </a:solidFill>
                <a:latin typeface="Franklin Gothic Book"/>
                <a:cs typeface="Franklin Gothic Book"/>
              </a:rPr>
              <a:t>the</a:t>
            </a:r>
            <a:r>
              <a:rPr sz="2000" spc="-25" dirty="0">
                <a:solidFill>
                  <a:srgbClr val="335B74"/>
                </a:solidFill>
                <a:latin typeface="Franklin Gothic Book"/>
                <a:cs typeface="Franklin Gothic Book"/>
              </a:rPr>
              <a:t> </a:t>
            </a:r>
            <a:r>
              <a:rPr sz="2000" dirty="0">
                <a:solidFill>
                  <a:srgbClr val="335B74"/>
                </a:solidFill>
                <a:latin typeface="Franklin Gothic Book"/>
                <a:cs typeface="Franklin Gothic Book"/>
              </a:rPr>
              <a:t>“previous”</a:t>
            </a:r>
            <a:r>
              <a:rPr sz="2000" spc="-95" dirty="0">
                <a:solidFill>
                  <a:srgbClr val="335B74"/>
                </a:solidFill>
                <a:latin typeface="Franklin Gothic Book"/>
                <a:cs typeface="Franklin Gothic Book"/>
              </a:rPr>
              <a:t> </a:t>
            </a:r>
            <a:r>
              <a:rPr sz="2000" dirty="0">
                <a:solidFill>
                  <a:srgbClr val="335B74"/>
                </a:solidFill>
                <a:latin typeface="Franklin Gothic Book"/>
                <a:cs typeface="Franklin Gothic Book"/>
              </a:rPr>
              <a:t>value</a:t>
            </a:r>
            <a:r>
              <a:rPr sz="2000" spc="-25" dirty="0">
                <a:solidFill>
                  <a:srgbClr val="335B74"/>
                </a:solidFill>
                <a:latin typeface="Franklin Gothic Book"/>
                <a:cs typeface="Franklin Gothic Book"/>
              </a:rPr>
              <a:t> </a:t>
            </a:r>
            <a:r>
              <a:rPr sz="2000" dirty="0">
                <a:solidFill>
                  <a:srgbClr val="335B74"/>
                </a:solidFill>
                <a:latin typeface="Franklin Gothic Book"/>
                <a:cs typeface="Franklin Gothic Book"/>
              </a:rPr>
              <a:t>permits</a:t>
            </a:r>
            <a:r>
              <a:rPr sz="2000" spc="10" dirty="0">
                <a:solidFill>
                  <a:srgbClr val="335B74"/>
                </a:solidFill>
                <a:latin typeface="Franklin Gothic Book"/>
                <a:cs typeface="Franklin Gothic Book"/>
              </a:rPr>
              <a:t> </a:t>
            </a:r>
            <a:r>
              <a:rPr sz="2000" dirty="0">
                <a:solidFill>
                  <a:srgbClr val="335B74"/>
                </a:solidFill>
                <a:latin typeface="Franklin Gothic Book"/>
                <a:cs typeface="Franklin Gothic Book"/>
              </a:rPr>
              <a:t>us</a:t>
            </a:r>
            <a:r>
              <a:rPr sz="2000" spc="-70" dirty="0">
                <a:solidFill>
                  <a:srgbClr val="335B74"/>
                </a:solidFill>
                <a:latin typeface="Franklin Gothic Book"/>
                <a:cs typeface="Franklin Gothic Book"/>
              </a:rPr>
              <a:t> </a:t>
            </a:r>
            <a:r>
              <a:rPr sz="2000" spc="-25" dirty="0">
                <a:solidFill>
                  <a:srgbClr val="335B74"/>
                </a:solidFill>
                <a:latin typeface="Franklin Gothic Book"/>
                <a:cs typeface="Franklin Gothic Book"/>
              </a:rPr>
              <a:t>to</a:t>
            </a:r>
            <a:endParaRPr sz="2000" dirty="0">
              <a:latin typeface="Franklin Gothic Book"/>
              <a:cs typeface="Franklin Gothic Book"/>
            </a:endParaRPr>
          </a:p>
          <a:p>
            <a:pPr marR="643890" algn="ctr">
              <a:lnSpc>
                <a:spcPct val="100000"/>
              </a:lnSpc>
              <a:spcBef>
                <a:spcPts val="229"/>
              </a:spcBef>
            </a:pPr>
            <a:r>
              <a:rPr sz="2000" dirty="0">
                <a:solidFill>
                  <a:srgbClr val="335B74"/>
                </a:solidFill>
                <a:latin typeface="Franklin Gothic Book"/>
                <a:cs typeface="Franklin Gothic Book"/>
              </a:rPr>
              <a:t>uncover</a:t>
            </a:r>
            <a:r>
              <a:rPr sz="2000" spc="-175" dirty="0">
                <a:solidFill>
                  <a:srgbClr val="335B74"/>
                </a:solidFill>
                <a:latin typeface="Franklin Gothic Book"/>
                <a:cs typeface="Franklin Gothic Book"/>
              </a:rPr>
              <a:t> </a:t>
            </a:r>
            <a:r>
              <a:rPr sz="2000" dirty="0">
                <a:solidFill>
                  <a:srgbClr val="335B74"/>
                </a:solidFill>
                <a:latin typeface="Franklin Gothic Book"/>
                <a:cs typeface="Franklin Gothic Book"/>
              </a:rPr>
              <a:t>a</a:t>
            </a:r>
            <a:r>
              <a:rPr sz="2000" spc="40" dirty="0">
                <a:solidFill>
                  <a:srgbClr val="335B74"/>
                </a:solidFill>
                <a:latin typeface="Franklin Gothic Book"/>
                <a:cs typeface="Franklin Gothic Book"/>
              </a:rPr>
              <a:t> </a:t>
            </a:r>
            <a:r>
              <a:rPr sz="2000" dirty="0">
                <a:solidFill>
                  <a:srgbClr val="335B74"/>
                </a:solidFill>
                <a:latin typeface="Franklin Gothic Book"/>
                <a:cs typeface="Franklin Gothic Book"/>
              </a:rPr>
              <a:t>trend,</a:t>
            </a:r>
            <a:r>
              <a:rPr sz="2000" spc="-80" dirty="0">
                <a:solidFill>
                  <a:srgbClr val="335B74"/>
                </a:solidFill>
                <a:latin typeface="Franklin Gothic Book"/>
                <a:cs typeface="Franklin Gothic Book"/>
              </a:rPr>
              <a:t> </a:t>
            </a:r>
            <a:r>
              <a:rPr sz="2000" dirty="0">
                <a:solidFill>
                  <a:srgbClr val="335B74"/>
                </a:solidFill>
                <a:latin typeface="Franklin Gothic Book"/>
                <a:cs typeface="Franklin Gothic Book"/>
              </a:rPr>
              <a:t>and</a:t>
            </a:r>
            <a:r>
              <a:rPr sz="2000" spc="-65" dirty="0">
                <a:solidFill>
                  <a:srgbClr val="335B74"/>
                </a:solidFill>
                <a:latin typeface="Franklin Gothic Book"/>
                <a:cs typeface="Franklin Gothic Book"/>
              </a:rPr>
              <a:t> </a:t>
            </a:r>
            <a:r>
              <a:rPr sz="2000" dirty="0">
                <a:solidFill>
                  <a:srgbClr val="335B74"/>
                </a:solidFill>
                <a:latin typeface="Franklin Gothic Book"/>
                <a:cs typeface="Franklin Gothic Book"/>
              </a:rPr>
              <a:t>thereby</a:t>
            </a:r>
            <a:r>
              <a:rPr sz="2000" spc="-120" dirty="0">
                <a:solidFill>
                  <a:srgbClr val="335B74"/>
                </a:solidFill>
                <a:latin typeface="Franklin Gothic Book"/>
                <a:cs typeface="Franklin Gothic Book"/>
              </a:rPr>
              <a:t> </a:t>
            </a:r>
            <a:r>
              <a:rPr sz="2000" dirty="0">
                <a:solidFill>
                  <a:srgbClr val="335B74"/>
                </a:solidFill>
                <a:latin typeface="Franklin Gothic Book"/>
                <a:cs typeface="Franklin Gothic Book"/>
              </a:rPr>
              <a:t>tell</a:t>
            </a:r>
            <a:r>
              <a:rPr sz="2000" spc="-35" dirty="0">
                <a:solidFill>
                  <a:srgbClr val="335B74"/>
                </a:solidFill>
                <a:latin typeface="Franklin Gothic Book"/>
                <a:cs typeface="Franklin Gothic Book"/>
              </a:rPr>
              <a:t> </a:t>
            </a:r>
            <a:r>
              <a:rPr sz="2000" dirty="0">
                <a:solidFill>
                  <a:srgbClr val="335B74"/>
                </a:solidFill>
                <a:latin typeface="Franklin Gothic Book"/>
                <a:cs typeface="Franklin Gothic Book"/>
              </a:rPr>
              <a:t>a</a:t>
            </a:r>
            <a:r>
              <a:rPr sz="2000" spc="35" dirty="0">
                <a:solidFill>
                  <a:srgbClr val="335B74"/>
                </a:solidFill>
                <a:latin typeface="Franklin Gothic Book"/>
                <a:cs typeface="Franklin Gothic Book"/>
              </a:rPr>
              <a:t> </a:t>
            </a:r>
            <a:r>
              <a:rPr sz="2000" dirty="0">
                <a:solidFill>
                  <a:srgbClr val="335B74"/>
                </a:solidFill>
                <a:latin typeface="Franklin Gothic Book"/>
                <a:cs typeface="Franklin Gothic Book"/>
              </a:rPr>
              <a:t>richer</a:t>
            </a:r>
            <a:r>
              <a:rPr sz="2000" spc="-90" dirty="0">
                <a:solidFill>
                  <a:srgbClr val="335B74"/>
                </a:solidFill>
                <a:latin typeface="Franklin Gothic Book"/>
                <a:cs typeface="Franklin Gothic Book"/>
              </a:rPr>
              <a:t> </a:t>
            </a:r>
            <a:r>
              <a:rPr sz="2000" spc="-10" dirty="0">
                <a:solidFill>
                  <a:srgbClr val="335B74"/>
                </a:solidFill>
                <a:latin typeface="Franklin Gothic Book"/>
                <a:cs typeface="Franklin Gothic Book"/>
              </a:rPr>
              <a:t>story.</a:t>
            </a:r>
            <a:endParaRPr sz="2000" dirty="0">
              <a:latin typeface="Franklin Gothic Book"/>
              <a:cs typeface="Franklin Gothic Book"/>
            </a:endParaRPr>
          </a:p>
          <a:p>
            <a:pPr marL="317500" marR="358140" indent="-305435">
              <a:lnSpc>
                <a:spcPct val="109500"/>
              </a:lnSpc>
              <a:spcBef>
                <a:spcPts val="1125"/>
              </a:spcBef>
              <a:buClr>
                <a:srgbClr val="1CACE3"/>
              </a:buClr>
              <a:buSzPct val="92500"/>
              <a:buFont typeface="Wingdings 2"/>
              <a:buChar char=""/>
              <a:tabLst>
                <a:tab pos="317500" algn="l"/>
              </a:tabLst>
            </a:pPr>
            <a:r>
              <a:rPr sz="2000" spc="-10" dirty="0">
                <a:solidFill>
                  <a:srgbClr val="335B74"/>
                </a:solidFill>
                <a:latin typeface="Franklin Gothic Book"/>
                <a:cs typeface="Franklin Gothic Book"/>
              </a:rPr>
              <a:t>Expectations</a:t>
            </a:r>
            <a:r>
              <a:rPr sz="2000" spc="-80" dirty="0">
                <a:solidFill>
                  <a:srgbClr val="335B74"/>
                </a:solidFill>
                <a:latin typeface="Franklin Gothic Book"/>
                <a:cs typeface="Franklin Gothic Book"/>
              </a:rPr>
              <a:t> </a:t>
            </a:r>
            <a:r>
              <a:rPr sz="2000" dirty="0">
                <a:solidFill>
                  <a:srgbClr val="335B74"/>
                </a:solidFill>
                <a:latin typeface="Franklin Gothic Book"/>
                <a:cs typeface="Franklin Gothic Book"/>
              </a:rPr>
              <a:t>are</a:t>
            </a:r>
            <a:r>
              <a:rPr sz="2000" spc="35" dirty="0">
                <a:solidFill>
                  <a:srgbClr val="335B74"/>
                </a:solidFill>
                <a:latin typeface="Franklin Gothic Book"/>
                <a:cs typeface="Franklin Gothic Book"/>
              </a:rPr>
              <a:t> </a:t>
            </a:r>
            <a:r>
              <a:rPr sz="2000" dirty="0">
                <a:solidFill>
                  <a:srgbClr val="335B74"/>
                </a:solidFill>
                <a:latin typeface="Franklin Gothic Book"/>
                <a:cs typeface="Franklin Gothic Book"/>
              </a:rPr>
              <a:t>a</a:t>
            </a:r>
            <a:r>
              <a:rPr sz="2000" spc="20" dirty="0">
                <a:solidFill>
                  <a:srgbClr val="335B74"/>
                </a:solidFill>
                <a:latin typeface="Franklin Gothic Book"/>
                <a:cs typeface="Franklin Gothic Book"/>
              </a:rPr>
              <a:t> </a:t>
            </a:r>
            <a:r>
              <a:rPr sz="2000" dirty="0">
                <a:solidFill>
                  <a:srgbClr val="335B74"/>
                </a:solidFill>
                <a:latin typeface="Franklin Gothic Book"/>
                <a:cs typeface="Franklin Gothic Book"/>
              </a:rPr>
              <a:t>vital</a:t>
            </a:r>
            <a:r>
              <a:rPr sz="2000" spc="25" dirty="0">
                <a:solidFill>
                  <a:srgbClr val="335B74"/>
                </a:solidFill>
                <a:latin typeface="Franklin Gothic Book"/>
                <a:cs typeface="Franklin Gothic Book"/>
              </a:rPr>
              <a:t> </a:t>
            </a:r>
            <a:r>
              <a:rPr sz="2000" dirty="0">
                <a:solidFill>
                  <a:srgbClr val="335B74"/>
                </a:solidFill>
                <a:latin typeface="Franklin Gothic Book"/>
                <a:cs typeface="Franklin Gothic Book"/>
              </a:rPr>
              <a:t>component</a:t>
            </a:r>
            <a:r>
              <a:rPr sz="2000" spc="-135" dirty="0">
                <a:solidFill>
                  <a:srgbClr val="335B74"/>
                </a:solidFill>
                <a:latin typeface="Franklin Gothic Book"/>
                <a:cs typeface="Franklin Gothic Book"/>
              </a:rPr>
              <a:t> </a:t>
            </a:r>
            <a:r>
              <a:rPr sz="2000" dirty="0">
                <a:solidFill>
                  <a:srgbClr val="335B74"/>
                </a:solidFill>
                <a:latin typeface="Franklin Gothic Book"/>
                <a:cs typeface="Franklin Gothic Book"/>
              </a:rPr>
              <a:t>of</a:t>
            </a:r>
            <a:r>
              <a:rPr sz="2000" spc="-50" dirty="0">
                <a:solidFill>
                  <a:srgbClr val="335B74"/>
                </a:solidFill>
                <a:latin typeface="Franklin Gothic Book"/>
                <a:cs typeface="Franklin Gothic Book"/>
              </a:rPr>
              <a:t> </a:t>
            </a:r>
            <a:r>
              <a:rPr sz="2000" spc="-10" dirty="0">
                <a:solidFill>
                  <a:srgbClr val="335B74"/>
                </a:solidFill>
                <a:latin typeface="Franklin Gothic Book"/>
                <a:cs typeface="Franklin Gothic Book"/>
              </a:rPr>
              <a:t>economic </a:t>
            </a:r>
            <a:r>
              <a:rPr sz="2000" spc="-20" dirty="0">
                <a:solidFill>
                  <a:srgbClr val="335B74"/>
                </a:solidFill>
                <a:latin typeface="Franklin Gothic Book"/>
                <a:cs typeface="Franklin Gothic Book"/>
              </a:rPr>
              <a:t>behavior.</a:t>
            </a:r>
            <a:r>
              <a:rPr sz="2000" spc="-70" dirty="0">
                <a:solidFill>
                  <a:srgbClr val="335B74"/>
                </a:solidFill>
                <a:latin typeface="Franklin Gothic Book"/>
                <a:cs typeface="Franklin Gothic Book"/>
              </a:rPr>
              <a:t> </a:t>
            </a:r>
            <a:r>
              <a:rPr sz="2000" dirty="0">
                <a:solidFill>
                  <a:srgbClr val="335B74"/>
                </a:solidFill>
                <a:latin typeface="Franklin Gothic Book"/>
                <a:cs typeface="Franklin Gothic Book"/>
              </a:rPr>
              <a:t>The</a:t>
            </a:r>
            <a:r>
              <a:rPr sz="2000" spc="-5" dirty="0">
                <a:solidFill>
                  <a:srgbClr val="335B74"/>
                </a:solidFill>
                <a:latin typeface="Franklin Gothic Book"/>
                <a:cs typeface="Franklin Gothic Book"/>
              </a:rPr>
              <a:t> </a:t>
            </a:r>
            <a:r>
              <a:rPr sz="2000" dirty="0">
                <a:solidFill>
                  <a:srgbClr val="335B74"/>
                </a:solidFill>
                <a:latin typeface="Franklin Gothic Book"/>
                <a:cs typeface="Franklin Gothic Book"/>
              </a:rPr>
              <a:t>“consensus”</a:t>
            </a:r>
            <a:r>
              <a:rPr sz="2000" spc="-155" dirty="0">
                <a:solidFill>
                  <a:srgbClr val="335B74"/>
                </a:solidFill>
                <a:latin typeface="Franklin Gothic Book"/>
                <a:cs typeface="Franklin Gothic Book"/>
              </a:rPr>
              <a:t> </a:t>
            </a:r>
            <a:r>
              <a:rPr sz="2000" dirty="0">
                <a:solidFill>
                  <a:srgbClr val="335B74"/>
                </a:solidFill>
                <a:latin typeface="Franklin Gothic Book"/>
                <a:cs typeface="Franklin Gothic Book"/>
              </a:rPr>
              <a:t>(“forecast”)</a:t>
            </a:r>
            <a:r>
              <a:rPr sz="2000" spc="-160" dirty="0">
                <a:solidFill>
                  <a:srgbClr val="335B74"/>
                </a:solidFill>
                <a:latin typeface="Franklin Gothic Book"/>
                <a:cs typeface="Franklin Gothic Book"/>
              </a:rPr>
              <a:t> </a:t>
            </a:r>
            <a:r>
              <a:rPr sz="2000" dirty="0">
                <a:solidFill>
                  <a:srgbClr val="335B74"/>
                </a:solidFill>
                <a:latin typeface="Franklin Gothic Book"/>
                <a:cs typeface="Franklin Gothic Book"/>
              </a:rPr>
              <a:t>permits</a:t>
            </a:r>
            <a:r>
              <a:rPr sz="2000" spc="35" dirty="0">
                <a:solidFill>
                  <a:srgbClr val="335B74"/>
                </a:solidFill>
                <a:latin typeface="Franklin Gothic Book"/>
                <a:cs typeface="Franklin Gothic Book"/>
              </a:rPr>
              <a:t> </a:t>
            </a:r>
            <a:r>
              <a:rPr sz="2000" dirty="0">
                <a:solidFill>
                  <a:srgbClr val="335B74"/>
                </a:solidFill>
                <a:latin typeface="Franklin Gothic Book"/>
                <a:cs typeface="Franklin Gothic Book"/>
              </a:rPr>
              <a:t>us</a:t>
            </a:r>
            <a:r>
              <a:rPr sz="2000" spc="-50" dirty="0">
                <a:solidFill>
                  <a:srgbClr val="335B74"/>
                </a:solidFill>
                <a:latin typeface="Franklin Gothic Book"/>
                <a:cs typeface="Franklin Gothic Book"/>
              </a:rPr>
              <a:t> </a:t>
            </a:r>
            <a:r>
              <a:rPr sz="2000" spc="-25" dirty="0">
                <a:solidFill>
                  <a:srgbClr val="335B74"/>
                </a:solidFill>
                <a:latin typeface="Franklin Gothic Book"/>
                <a:cs typeface="Franklin Gothic Book"/>
              </a:rPr>
              <a:t>to </a:t>
            </a:r>
            <a:r>
              <a:rPr sz="2000" dirty="0">
                <a:solidFill>
                  <a:srgbClr val="335B74"/>
                </a:solidFill>
                <a:latin typeface="Franklin Gothic Book"/>
                <a:cs typeface="Franklin Gothic Book"/>
              </a:rPr>
              <a:t>compare</a:t>
            </a:r>
            <a:r>
              <a:rPr sz="2000" spc="-110" dirty="0">
                <a:solidFill>
                  <a:srgbClr val="335B74"/>
                </a:solidFill>
                <a:latin typeface="Franklin Gothic Book"/>
                <a:cs typeface="Franklin Gothic Book"/>
              </a:rPr>
              <a:t> </a:t>
            </a:r>
            <a:r>
              <a:rPr sz="2000" dirty="0">
                <a:solidFill>
                  <a:srgbClr val="335B74"/>
                </a:solidFill>
                <a:latin typeface="Franklin Gothic Book"/>
                <a:cs typeface="Franklin Gothic Book"/>
              </a:rPr>
              <a:t>what</a:t>
            </a:r>
            <a:r>
              <a:rPr sz="2000" spc="-50" dirty="0">
                <a:solidFill>
                  <a:srgbClr val="335B74"/>
                </a:solidFill>
                <a:latin typeface="Franklin Gothic Book"/>
                <a:cs typeface="Franklin Gothic Book"/>
              </a:rPr>
              <a:t> </a:t>
            </a:r>
            <a:r>
              <a:rPr sz="2000" dirty="0">
                <a:solidFill>
                  <a:srgbClr val="335B74"/>
                </a:solidFill>
                <a:latin typeface="Franklin Gothic Book"/>
                <a:cs typeface="Franklin Gothic Book"/>
              </a:rPr>
              <a:t>happened</a:t>
            </a:r>
            <a:r>
              <a:rPr sz="2000" spc="-75" dirty="0">
                <a:solidFill>
                  <a:srgbClr val="335B74"/>
                </a:solidFill>
                <a:latin typeface="Franklin Gothic Book"/>
                <a:cs typeface="Franklin Gothic Book"/>
              </a:rPr>
              <a:t> </a:t>
            </a:r>
            <a:r>
              <a:rPr sz="2000" dirty="0">
                <a:solidFill>
                  <a:srgbClr val="335B74"/>
                </a:solidFill>
                <a:latin typeface="Franklin Gothic Book"/>
                <a:cs typeface="Franklin Gothic Book"/>
              </a:rPr>
              <a:t>to</a:t>
            </a:r>
            <a:r>
              <a:rPr sz="2000" spc="45" dirty="0">
                <a:solidFill>
                  <a:srgbClr val="335B74"/>
                </a:solidFill>
                <a:latin typeface="Franklin Gothic Book"/>
                <a:cs typeface="Franklin Gothic Book"/>
              </a:rPr>
              <a:t> </a:t>
            </a:r>
            <a:r>
              <a:rPr sz="2000" dirty="0">
                <a:solidFill>
                  <a:srgbClr val="335B74"/>
                </a:solidFill>
                <a:latin typeface="Franklin Gothic Book"/>
                <a:cs typeface="Franklin Gothic Book"/>
              </a:rPr>
              <a:t>what</a:t>
            </a:r>
            <a:r>
              <a:rPr sz="2000" spc="-50" dirty="0">
                <a:solidFill>
                  <a:srgbClr val="335B74"/>
                </a:solidFill>
                <a:latin typeface="Franklin Gothic Book"/>
                <a:cs typeface="Franklin Gothic Book"/>
              </a:rPr>
              <a:t> </a:t>
            </a:r>
            <a:r>
              <a:rPr sz="2000" dirty="0">
                <a:solidFill>
                  <a:srgbClr val="335B74"/>
                </a:solidFill>
                <a:latin typeface="Franklin Gothic Book"/>
                <a:cs typeface="Franklin Gothic Book"/>
              </a:rPr>
              <a:t>we</a:t>
            </a:r>
            <a:r>
              <a:rPr sz="2000" spc="-30" dirty="0">
                <a:solidFill>
                  <a:srgbClr val="335B74"/>
                </a:solidFill>
                <a:latin typeface="Franklin Gothic Book"/>
                <a:cs typeface="Franklin Gothic Book"/>
              </a:rPr>
              <a:t> </a:t>
            </a:r>
            <a:r>
              <a:rPr sz="2000" spc="-10" dirty="0">
                <a:solidFill>
                  <a:srgbClr val="335B74"/>
                </a:solidFill>
                <a:latin typeface="Franklin Gothic Book"/>
                <a:cs typeface="Franklin Gothic Book"/>
              </a:rPr>
              <a:t>expected.</a:t>
            </a:r>
            <a:endParaRPr sz="2000" dirty="0">
              <a:latin typeface="Franklin Gothic Book"/>
              <a:cs typeface="Franklin Gothic Book"/>
            </a:endParaRPr>
          </a:p>
        </p:txBody>
      </p:sp>
      <p:sp>
        <p:nvSpPr>
          <p:cNvPr id="4" name="Footer Placeholder 3">
            <a:extLst>
              <a:ext uri="{FF2B5EF4-FFF2-40B4-BE49-F238E27FC236}">
                <a16:creationId xmlns:a16="http://schemas.microsoft.com/office/drawing/2014/main" id="{4147C0DE-6D0D-4D76-5AD1-7E3620968A9F}"/>
              </a:ext>
            </a:extLst>
          </p:cNvPr>
          <p:cNvSpPr>
            <a:spLocks noGrp="1"/>
          </p:cNvSpPr>
          <p:nvPr>
            <p:ph type="ftr" sz="quarter" idx="5"/>
          </p:nvPr>
        </p:nvSpPr>
        <p:spPr/>
        <p:txBody>
          <a:bodyPr/>
          <a:lstStyle/>
          <a:p>
            <a:r>
              <a:rPr lang="en-US"/>
              <a:t>Prof. Mike Aguilar | aguilar-mike@outlook.com | </a:t>
            </a:r>
            <a:r>
              <a:rPr lang="en-US">
                <a:solidFill>
                  <a:srgbClr val="666666"/>
                </a:solidFill>
                <a:highlight>
                  <a:srgbClr val="FFFFFF"/>
                </a:highlight>
                <a:latin typeface="Calibri" panose="020F0502020204030204" pitchFamily="34" charset="0"/>
              </a:rPr>
              <a:t>https:/www.linkedin.com/in/mike-aguilar-econ</a:t>
            </a:r>
            <a:endParaRPr lang="en-US" dirty="0"/>
          </a:p>
        </p:txBody>
      </p:sp>
      <p:sp>
        <p:nvSpPr>
          <p:cNvPr id="5" name="Slide Number Placeholder 4">
            <a:extLst>
              <a:ext uri="{FF2B5EF4-FFF2-40B4-BE49-F238E27FC236}">
                <a16:creationId xmlns:a16="http://schemas.microsoft.com/office/drawing/2014/main" id="{6EA48A9D-99DB-EAF6-6525-9C44F1B4DD52}"/>
              </a:ext>
            </a:extLst>
          </p:cNvPr>
          <p:cNvSpPr>
            <a:spLocks noGrp="1"/>
          </p:cNvSpPr>
          <p:nvPr>
            <p:ph type="sldNum" sz="quarter" idx="7"/>
          </p:nvPr>
        </p:nvSpPr>
        <p:spPr/>
        <p:txBody>
          <a:bodyPr/>
          <a:lstStyle/>
          <a:p>
            <a:fld id="{B6F15528-21DE-4FAA-801E-634DDDAF4B2B}" type="slidenum">
              <a:rPr lang="en-US" smtClean="0"/>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prstGeom prst="rect">
            <a:avLst/>
          </a:prstGeom>
        </p:spPr>
        <p:txBody>
          <a:bodyPr vert="horz" wrap="square" lIns="0" tIns="15875" rIns="0" bIns="0" rtlCol="0">
            <a:spAutoFit/>
          </a:bodyPr>
          <a:lstStyle/>
          <a:p>
            <a:pPr marL="12700">
              <a:lnSpc>
                <a:spcPct val="100000"/>
              </a:lnSpc>
              <a:spcBef>
                <a:spcPts val="125"/>
              </a:spcBef>
            </a:pPr>
            <a:r>
              <a:rPr lang="en-US" spc="-20" dirty="0"/>
              <a:t>INTERPRETATION</a:t>
            </a:r>
            <a:endParaRPr spc="-20" dirty="0"/>
          </a:p>
        </p:txBody>
      </p:sp>
      <p:pic>
        <p:nvPicPr>
          <p:cNvPr id="3" name="object 3"/>
          <p:cNvPicPr/>
          <p:nvPr/>
        </p:nvPicPr>
        <p:blipFill>
          <a:blip r:embed="rId2" cstate="print"/>
          <a:stretch>
            <a:fillRect/>
          </a:stretch>
        </p:blipFill>
        <p:spPr>
          <a:xfrm>
            <a:off x="2514600" y="2486025"/>
            <a:ext cx="8991600" cy="3257550"/>
          </a:xfrm>
          <a:prstGeom prst="rect">
            <a:avLst/>
          </a:prstGeom>
        </p:spPr>
      </p:pic>
      <p:sp>
        <p:nvSpPr>
          <p:cNvPr id="4" name="object 4"/>
          <p:cNvSpPr txBox="1"/>
          <p:nvPr/>
        </p:nvSpPr>
        <p:spPr>
          <a:xfrm>
            <a:off x="239395" y="3693477"/>
            <a:ext cx="2033905" cy="853440"/>
          </a:xfrm>
          <a:prstGeom prst="rect">
            <a:avLst/>
          </a:prstGeom>
        </p:spPr>
        <p:txBody>
          <a:bodyPr vert="horz" wrap="square" lIns="0" tIns="10795" rIns="0" bIns="0" rtlCol="0">
            <a:spAutoFit/>
          </a:bodyPr>
          <a:lstStyle/>
          <a:p>
            <a:pPr marL="12700" marR="5080">
              <a:lnSpc>
                <a:spcPct val="100800"/>
              </a:lnSpc>
              <a:spcBef>
                <a:spcPts val="85"/>
              </a:spcBef>
            </a:pPr>
            <a:r>
              <a:rPr sz="1800" dirty="0">
                <a:latin typeface="Franklin Gothic Book"/>
                <a:cs typeface="Franklin Gothic Book"/>
              </a:rPr>
              <a:t>Most</a:t>
            </a:r>
            <a:r>
              <a:rPr sz="1800" spc="-85" dirty="0">
                <a:latin typeface="Franklin Gothic Book"/>
                <a:cs typeface="Franklin Gothic Book"/>
              </a:rPr>
              <a:t> </a:t>
            </a:r>
            <a:r>
              <a:rPr sz="1800" spc="-10" dirty="0">
                <a:latin typeface="Franklin Gothic Book"/>
                <a:cs typeface="Franklin Gothic Book"/>
              </a:rPr>
              <a:t>calendar </a:t>
            </a:r>
            <a:r>
              <a:rPr sz="1800" dirty="0">
                <a:latin typeface="Franklin Gothic Book"/>
                <a:cs typeface="Franklin Gothic Book"/>
              </a:rPr>
              <a:t>services</a:t>
            </a:r>
            <a:r>
              <a:rPr sz="1800" spc="-25" dirty="0">
                <a:latin typeface="Franklin Gothic Book"/>
                <a:cs typeface="Franklin Gothic Book"/>
              </a:rPr>
              <a:t> </a:t>
            </a:r>
            <a:r>
              <a:rPr sz="1800" spc="-10" dirty="0">
                <a:latin typeface="Franklin Gothic Book"/>
                <a:cs typeface="Franklin Gothic Book"/>
              </a:rPr>
              <a:t>provide </a:t>
            </a:r>
            <a:r>
              <a:rPr sz="1800" dirty="0">
                <a:latin typeface="Franklin Gothic Book"/>
                <a:cs typeface="Franklin Gothic Book"/>
              </a:rPr>
              <a:t>some</a:t>
            </a:r>
            <a:r>
              <a:rPr sz="1800" spc="15" dirty="0">
                <a:latin typeface="Franklin Gothic Book"/>
                <a:cs typeface="Franklin Gothic Book"/>
              </a:rPr>
              <a:t> </a:t>
            </a:r>
            <a:r>
              <a:rPr sz="1800" dirty="0">
                <a:latin typeface="Franklin Gothic Book"/>
                <a:cs typeface="Franklin Gothic Book"/>
              </a:rPr>
              <a:t>quick</a:t>
            </a:r>
            <a:r>
              <a:rPr sz="1800" spc="-90" dirty="0">
                <a:latin typeface="Franklin Gothic Book"/>
                <a:cs typeface="Franklin Gothic Book"/>
              </a:rPr>
              <a:t> </a:t>
            </a:r>
            <a:r>
              <a:rPr sz="1800" spc="-10" dirty="0">
                <a:latin typeface="Franklin Gothic Book"/>
                <a:cs typeface="Franklin Gothic Book"/>
              </a:rPr>
              <a:t>analysis.</a:t>
            </a:r>
            <a:endParaRPr sz="1800" dirty="0">
              <a:latin typeface="Franklin Gothic Book"/>
              <a:cs typeface="Franklin Gothic Book"/>
            </a:endParaRPr>
          </a:p>
        </p:txBody>
      </p:sp>
      <p:sp>
        <p:nvSpPr>
          <p:cNvPr id="5" name="object 5"/>
          <p:cNvSpPr txBox="1"/>
          <p:nvPr/>
        </p:nvSpPr>
        <p:spPr>
          <a:xfrm>
            <a:off x="2743200" y="5791200"/>
            <a:ext cx="2301240" cy="123111"/>
          </a:xfrm>
          <a:prstGeom prst="rect">
            <a:avLst/>
          </a:prstGeom>
        </p:spPr>
        <p:txBody>
          <a:bodyPr vert="horz" wrap="square" lIns="0" tIns="0" rIns="0" bIns="0" rtlCol="0">
            <a:spAutoFit/>
          </a:bodyPr>
          <a:lstStyle/>
          <a:p>
            <a:pPr marL="12700">
              <a:lnSpc>
                <a:spcPct val="100000"/>
              </a:lnSpc>
            </a:pPr>
            <a:r>
              <a:rPr sz="800" spc="-10" dirty="0">
                <a:latin typeface="Franklin Gothic Book"/>
                <a:cs typeface="Franklin Gothic Book"/>
              </a:rPr>
              <a:t>TradingEconomics.com</a:t>
            </a:r>
            <a:endParaRPr sz="800" dirty="0">
              <a:latin typeface="Franklin Gothic Book"/>
              <a:cs typeface="Franklin Gothic Book"/>
            </a:endParaRPr>
          </a:p>
        </p:txBody>
      </p:sp>
      <p:sp>
        <p:nvSpPr>
          <p:cNvPr id="7" name="Footer Placeholder 6">
            <a:extLst>
              <a:ext uri="{FF2B5EF4-FFF2-40B4-BE49-F238E27FC236}">
                <a16:creationId xmlns:a16="http://schemas.microsoft.com/office/drawing/2014/main" id="{F2233760-52E2-6DA3-E447-2291AC36B19A}"/>
              </a:ext>
            </a:extLst>
          </p:cNvPr>
          <p:cNvSpPr>
            <a:spLocks noGrp="1"/>
          </p:cNvSpPr>
          <p:nvPr>
            <p:ph type="ftr" sz="quarter" idx="5"/>
          </p:nvPr>
        </p:nvSpPr>
        <p:spPr/>
        <p:txBody>
          <a:bodyPr/>
          <a:lstStyle/>
          <a:p>
            <a:r>
              <a:rPr lang="en-US"/>
              <a:t>Prof. Mike Aguilar | aguilar-mike@outlook.com | https:/www.linkedin.com/in/mike-aguilar-econ</a:t>
            </a:r>
            <a:endParaRPr lang="en-US" dirty="0"/>
          </a:p>
        </p:txBody>
      </p:sp>
      <p:sp>
        <p:nvSpPr>
          <p:cNvPr id="8" name="Slide Number Placeholder 7">
            <a:extLst>
              <a:ext uri="{FF2B5EF4-FFF2-40B4-BE49-F238E27FC236}">
                <a16:creationId xmlns:a16="http://schemas.microsoft.com/office/drawing/2014/main" id="{C64CE5C5-A676-D87F-8D02-B7C48EE868F9}"/>
              </a:ext>
            </a:extLst>
          </p:cNvPr>
          <p:cNvSpPr>
            <a:spLocks noGrp="1"/>
          </p:cNvSpPr>
          <p:nvPr>
            <p:ph type="sldNum" sz="quarter" idx="7"/>
          </p:nvPr>
        </p:nvSpPr>
        <p:spPr/>
        <p:txBody>
          <a:bodyPr/>
          <a:lstStyle/>
          <a:p>
            <a:fld id="{B6F15528-21DE-4FAA-801E-634DDDAF4B2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5875" rIns="0" bIns="0" rtlCol="0">
            <a:spAutoFit/>
          </a:bodyPr>
          <a:lstStyle/>
          <a:p>
            <a:pPr marL="12700">
              <a:lnSpc>
                <a:spcPct val="100000"/>
              </a:lnSpc>
              <a:spcBef>
                <a:spcPts val="125"/>
              </a:spcBef>
            </a:pPr>
            <a:r>
              <a:rPr lang="en-US" dirty="0"/>
              <a:t>HISTORICAL PERSPECTIVE</a:t>
            </a:r>
            <a:endParaRPr spc="-20" dirty="0"/>
          </a:p>
        </p:txBody>
      </p:sp>
      <p:sp>
        <p:nvSpPr>
          <p:cNvPr id="3" name="object 3"/>
          <p:cNvSpPr txBox="1"/>
          <p:nvPr/>
        </p:nvSpPr>
        <p:spPr>
          <a:xfrm>
            <a:off x="239395" y="3693477"/>
            <a:ext cx="2044064" cy="1397000"/>
          </a:xfrm>
          <a:prstGeom prst="rect">
            <a:avLst/>
          </a:prstGeom>
        </p:spPr>
        <p:txBody>
          <a:bodyPr vert="horz" wrap="square" lIns="0" tIns="13335" rIns="0" bIns="0" rtlCol="0">
            <a:spAutoFit/>
          </a:bodyPr>
          <a:lstStyle/>
          <a:p>
            <a:pPr marL="12700" marR="5080">
              <a:lnSpc>
                <a:spcPct val="99900"/>
              </a:lnSpc>
              <a:spcBef>
                <a:spcPts val="105"/>
              </a:spcBef>
            </a:pPr>
            <a:r>
              <a:rPr sz="1800" dirty="0">
                <a:latin typeface="Franklin Gothic Book"/>
                <a:cs typeface="Franklin Gothic Book"/>
              </a:rPr>
              <a:t>Although</a:t>
            </a:r>
            <a:r>
              <a:rPr sz="1800" spc="-65" dirty="0">
                <a:latin typeface="Franklin Gothic Book"/>
                <a:cs typeface="Franklin Gothic Book"/>
              </a:rPr>
              <a:t> </a:t>
            </a:r>
            <a:r>
              <a:rPr sz="1800" dirty="0">
                <a:latin typeface="Franklin Gothic Book"/>
                <a:cs typeface="Franklin Gothic Book"/>
              </a:rPr>
              <a:t>the</a:t>
            </a:r>
            <a:r>
              <a:rPr sz="1800" spc="-30" dirty="0">
                <a:latin typeface="Franklin Gothic Book"/>
                <a:cs typeface="Franklin Gothic Book"/>
              </a:rPr>
              <a:t> </a:t>
            </a:r>
            <a:r>
              <a:rPr sz="1800" spc="-10" dirty="0">
                <a:latin typeface="Franklin Gothic Book"/>
                <a:cs typeface="Franklin Gothic Book"/>
              </a:rPr>
              <a:t>format </a:t>
            </a:r>
            <a:r>
              <a:rPr sz="1800" dirty="0">
                <a:latin typeface="Franklin Gothic Book"/>
                <a:cs typeface="Franklin Gothic Book"/>
              </a:rPr>
              <a:t>may</a:t>
            </a:r>
            <a:r>
              <a:rPr sz="1800" spc="-5" dirty="0">
                <a:latin typeface="Franklin Gothic Book"/>
                <a:cs typeface="Franklin Gothic Book"/>
              </a:rPr>
              <a:t> </a:t>
            </a:r>
            <a:r>
              <a:rPr sz="1800" dirty="0">
                <a:latin typeface="Franklin Gothic Book"/>
                <a:cs typeface="Franklin Gothic Book"/>
              </a:rPr>
              <a:t>vary,</a:t>
            </a:r>
            <a:r>
              <a:rPr sz="1800" spc="-155" dirty="0">
                <a:latin typeface="Franklin Gothic Book"/>
                <a:cs typeface="Franklin Gothic Book"/>
              </a:rPr>
              <a:t> </a:t>
            </a:r>
            <a:r>
              <a:rPr sz="1800" dirty="0">
                <a:latin typeface="Franklin Gothic Book"/>
                <a:cs typeface="Franklin Gothic Book"/>
              </a:rPr>
              <a:t>almost</a:t>
            </a:r>
            <a:r>
              <a:rPr sz="1800" spc="-30" dirty="0">
                <a:latin typeface="Franklin Gothic Book"/>
                <a:cs typeface="Franklin Gothic Book"/>
              </a:rPr>
              <a:t> </a:t>
            </a:r>
            <a:r>
              <a:rPr sz="1800" spc="-25" dirty="0">
                <a:latin typeface="Franklin Gothic Book"/>
                <a:cs typeface="Franklin Gothic Book"/>
              </a:rPr>
              <a:t>all </a:t>
            </a:r>
            <a:r>
              <a:rPr sz="1800" dirty="0">
                <a:latin typeface="Franklin Gothic Book"/>
                <a:cs typeface="Franklin Gothic Book"/>
              </a:rPr>
              <a:t>calendar</a:t>
            </a:r>
            <a:r>
              <a:rPr sz="1800" spc="-50" dirty="0">
                <a:latin typeface="Franklin Gothic Book"/>
                <a:cs typeface="Franklin Gothic Book"/>
              </a:rPr>
              <a:t> </a:t>
            </a:r>
            <a:r>
              <a:rPr sz="1800" spc="-10" dirty="0">
                <a:latin typeface="Franklin Gothic Book"/>
                <a:cs typeface="Franklin Gothic Book"/>
              </a:rPr>
              <a:t>services provide</a:t>
            </a:r>
            <a:r>
              <a:rPr sz="1800" spc="-90" dirty="0">
                <a:latin typeface="Franklin Gothic Book"/>
                <a:cs typeface="Franklin Gothic Book"/>
              </a:rPr>
              <a:t> </a:t>
            </a:r>
            <a:r>
              <a:rPr sz="1800" dirty="0">
                <a:latin typeface="Franklin Gothic Book"/>
                <a:cs typeface="Franklin Gothic Book"/>
              </a:rPr>
              <a:t>a</a:t>
            </a:r>
            <a:r>
              <a:rPr sz="1800" spc="55" dirty="0">
                <a:latin typeface="Franklin Gothic Book"/>
                <a:cs typeface="Franklin Gothic Book"/>
              </a:rPr>
              <a:t> </a:t>
            </a:r>
            <a:r>
              <a:rPr sz="1800" dirty="0">
                <a:latin typeface="Franklin Gothic Book"/>
                <a:cs typeface="Franklin Gothic Book"/>
              </a:rPr>
              <a:t>time</a:t>
            </a:r>
            <a:r>
              <a:rPr sz="1800" spc="-5" dirty="0">
                <a:latin typeface="Franklin Gothic Book"/>
                <a:cs typeface="Franklin Gothic Book"/>
              </a:rPr>
              <a:t> </a:t>
            </a:r>
            <a:r>
              <a:rPr sz="1800" spc="-10" dirty="0">
                <a:latin typeface="Franklin Gothic Book"/>
                <a:cs typeface="Franklin Gothic Book"/>
              </a:rPr>
              <a:t>series </a:t>
            </a:r>
            <a:r>
              <a:rPr sz="1800" dirty="0">
                <a:latin typeface="Franklin Gothic Book"/>
                <a:cs typeface="Franklin Gothic Book"/>
              </a:rPr>
              <a:t>of</a:t>
            </a:r>
            <a:r>
              <a:rPr sz="1800" spc="5" dirty="0">
                <a:latin typeface="Franklin Gothic Book"/>
                <a:cs typeface="Franklin Gothic Book"/>
              </a:rPr>
              <a:t> </a:t>
            </a:r>
            <a:r>
              <a:rPr sz="1800" dirty="0">
                <a:latin typeface="Franklin Gothic Book"/>
                <a:cs typeface="Franklin Gothic Book"/>
              </a:rPr>
              <a:t>the</a:t>
            </a:r>
            <a:r>
              <a:rPr sz="1800" spc="-75" dirty="0">
                <a:latin typeface="Franklin Gothic Book"/>
                <a:cs typeface="Franklin Gothic Book"/>
              </a:rPr>
              <a:t> </a:t>
            </a:r>
            <a:r>
              <a:rPr sz="1800" dirty="0">
                <a:latin typeface="Franklin Gothic Book"/>
                <a:cs typeface="Franklin Gothic Book"/>
              </a:rPr>
              <a:t>data</a:t>
            </a:r>
            <a:r>
              <a:rPr sz="1800" spc="-25" dirty="0">
                <a:latin typeface="Franklin Gothic Book"/>
                <a:cs typeface="Franklin Gothic Book"/>
              </a:rPr>
              <a:t> </a:t>
            </a:r>
            <a:r>
              <a:rPr sz="1800" spc="-10" dirty="0">
                <a:latin typeface="Franklin Gothic Book"/>
                <a:cs typeface="Franklin Gothic Book"/>
              </a:rPr>
              <a:t>release.</a:t>
            </a:r>
            <a:endParaRPr sz="1800">
              <a:latin typeface="Franklin Gothic Book"/>
              <a:cs typeface="Franklin Gothic Book"/>
            </a:endParaRPr>
          </a:p>
        </p:txBody>
      </p:sp>
      <p:pic>
        <p:nvPicPr>
          <p:cNvPr id="4" name="object 4"/>
          <p:cNvPicPr/>
          <p:nvPr/>
        </p:nvPicPr>
        <p:blipFill>
          <a:blip r:embed="rId2" cstate="print"/>
          <a:stretch>
            <a:fillRect/>
          </a:stretch>
        </p:blipFill>
        <p:spPr>
          <a:xfrm>
            <a:off x="2657475" y="1924050"/>
            <a:ext cx="8572500" cy="4381500"/>
          </a:xfrm>
          <a:prstGeom prst="rect">
            <a:avLst/>
          </a:prstGeom>
        </p:spPr>
      </p:pic>
      <p:sp>
        <p:nvSpPr>
          <p:cNvPr id="7" name="Footer Placeholder 6">
            <a:extLst>
              <a:ext uri="{FF2B5EF4-FFF2-40B4-BE49-F238E27FC236}">
                <a16:creationId xmlns:a16="http://schemas.microsoft.com/office/drawing/2014/main" id="{F6AB9BF7-B55A-B33B-6596-E0DD00E3AA13}"/>
              </a:ext>
            </a:extLst>
          </p:cNvPr>
          <p:cNvSpPr>
            <a:spLocks noGrp="1"/>
          </p:cNvSpPr>
          <p:nvPr>
            <p:ph type="ftr" sz="quarter" idx="5"/>
          </p:nvPr>
        </p:nvSpPr>
        <p:spPr/>
        <p:txBody>
          <a:bodyPr/>
          <a:lstStyle/>
          <a:p>
            <a:r>
              <a:rPr lang="en-US"/>
              <a:t>Prof. Mike Aguilar | aguilar-mike@outlook.com | </a:t>
            </a:r>
            <a:r>
              <a:rPr lang="en-US">
                <a:solidFill>
                  <a:srgbClr val="666666"/>
                </a:solidFill>
                <a:highlight>
                  <a:srgbClr val="FFFFFF"/>
                </a:highlight>
                <a:latin typeface="Calibri" panose="020F0502020204030204" pitchFamily="34" charset="0"/>
              </a:rPr>
              <a:t>https:/www.linkedin.com/in/mike-aguilar-econ</a:t>
            </a:r>
            <a:endParaRPr lang="en-US" dirty="0"/>
          </a:p>
        </p:txBody>
      </p:sp>
      <p:sp>
        <p:nvSpPr>
          <p:cNvPr id="8" name="Slide Number Placeholder 7">
            <a:extLst>
              <a:ext uri="{FF2B5EF4-FFF2-40B4-BE49-F238E27FC236}">
                <a16:creationId xmlns:a16="http://schemas.microsoft.com/office/drawing/2014/main" id="{4624BCAB-BDBB-1F6D-F76C-617F4EBA24E3}"/>
              </a:ext>
            </a:extLst>
          </p:cNvPr>
          <p:cNvSpPr>
            <a:spLocks noGrp="1"/>
          </p:cNvSpPr>
          <p:nvPr>
            <p:ph type="sldNum" sz="quarter" idx="7"/>
          </p:nvPr>
        </p:nvSpPr>
        <p:spPr/>
        <p:txBody>
          <a:bodyPr/>
          <a:lstStyle/>
          <a:p>
            <a:fld id="{B6F15528-21DE-4FAA-801E-634DDDAF4B2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5875" rIns="0" bIns="0" rtlCol="0">
            <a:spAutoFit/>
          </a:bodyPr>
          <a:lstStyle/>
          <a:p>
            <a:pPr marL="12700">
              <a:lnSpc>
                <a:spcPct val="100000"/>
              </a:lnSpc>
              <a:spcBef>
                <a:spcPts val="125"/>
              </a:spcBef>
            </a:pPr>
            <a:r>
              <a:rPr lang="en-US" dirty="0"/>
              <a:t>DEFINITION</a:t>
            </a:r>
            <a:endParaRPr spc="-20" dirty="0"/>
          </a:p>
        </p:txBody>
      </p:sp>
      <p:sp>
        <p:nvSpPr>
          <p:cNvPr id="3" name="object 3"/>
          <p:cNvSpPr txBox="1"/>
          <p:nvPr/>
        </p:nvSpPr>
        <p:spPr>
          <a:xfrm>
            <a:off x="239395" y="2889186"/>
            <a:ext cx="2001520" cy="1673860"/>
          </a:xfrm>
          <a:prstGeom prst="rect">
            <a:avLst/>
          </a:prstGeom>
        </p:spPr>
        <p:txBody>
          <a:bodyPr vert="horz" wrap="square" lIns="0" tIns="10160" rIns="0" bIns="0" rtlCol="0">
            <a:spAutoFit/>
          </a:bodyPr>
          <a:lstStyle/>
          <a:p>
            <a:pPr marL="12700" marR="153035">
              <a:lnSpc>
                <a:spcPct val="101000"/>
              </a:lnSpc>
              <a:spcBef>
                <a:spcPts val="80"/>
              </a:spcBef>
            </a:pPr>
            <a:r>
              <a:rPr sz="1800" dirty="0">
                <a:latin typeface="Franklin Gothic Book"/>
                <a:cs typeface="Franklin Gothic Book"/>
              </a:rPr>
              <a:t>A</a:t>
            </a:r>
            <a:r>
              <a:rPr sz="1800" spc="10" dirty="0">
                <a:latin typeface="Franklin Gothic Book"/>
                <a:cs typeface="Franklin Gothic Book"/>
              </a:rPr>
              <a:t> </a:t>
            </a:r>
            <a:r>
              <a:rPr sz="1800" dirty="0">
                <a:latin typeface="Franklin Gothic Book"/>
                <a:cs typeface="Franklin Gothic Book"/>
              </a:rPr>
              <a:t>quick</a:t>
            </a:r>
            <a:r>
              <a:rPr sz="1800" spc="-70" dirty="0">
                <a:latin typeface="Franklin Gothic Book"/>
                <a:cs typeface="Franklin Gothic Book"/>
              </a:rPr>
              <a:t> </a:t>
            </a:r>
            <a:r>
              <a:rPr sz="1800" spc="-10" dirty="0">
                <a:latin typeface="Franklin Gothic Book"/>
                <a:cs typeface="Franklin Gothic Book"/>
              </a:rPr>
              <a:t>description </a:t>
            </a:r>
            <a:r>
              <a:rPr sz="1800" dirty="0">
                <a:latin typeface="Franklin Gothic Book"/>
                <a:cs typeface="Franklin Gothic Book"/>
              </a:rPr>
              <a:t>is</a:t>
            </a:r>
            <a:r>
              <a:rPr sz="1800" spc="10" dirty="0">
                <a:latin typeface="Franklin Gothic Book"/>
                <a:cs typeface="Franklin Gothic Book"/>
              </a:rPr>
              <a:t> </a:t>
            </a:r>
            <a:r>
              <a:rPr sz="1800" dirty="0">
                <a:latin typeface="Franklin Gothic Book"/>
                <a:cs typeface="Franklin Gothic Book"/>
              </a:rPr>
              <a:t>often</a:t>
            </a:r>
            <a:r>
              <a:rPr sz="1800" spc="-65" dirty="0">
                <a:latin typeface="Franklin Gothic Book"/>
                <a:cs typeface="Franklin Gothic Book"/>
              </a:rPr>
              <a:t> </a:t>
            </a:r>
            <a:r>
              <a:rPr sz="1800" spc="-10" dirty="0">
                <a:latin typeface="Franklin Gothic Book"/>
                <a:cs typeface="Franklin Gothic Book"/>
              </a:rPr>
              <a:t>included.</a:t>
            </a:r>
            <a:endParaRPr sz="1800" dirty="0">
              <a:latin typeface="Franklin Gothic Book"/>
              <a:cs typeface="Franklin Gothic Book"/>
            </a:endParaRPr>
          </a:p>
          <a:p>
            <a:pPr>
              <a:lnSpc>
                <a:spcPct val="100000"/>
              </a:lnSpc>
              <a:spcBef>
                <a:spcPts val="170"/>
              </a:spcBef>
            </a:pPr>
            <a:endParaRPr sz="1800" dirty="0">
              <a:latin typeface="Franklin Gothic Book"/>
              <a:cs typeface="Franklin Gothic Book"/>
            </a:endParaRPr>
          </a:p>
          <a:p>
            <a:pPr marL="12700" marR="5080">
              <a:lnSpc>
                <a:spcPct val="99100"/>
              </a:lnSpc>
            </a:pPr>
            <a:r>
              <a:rPr sz="1800" dirty="0">
                <a:latin typeface="Franklin Gothic Book"/>
                <a:cs typeface="Franklin Gothic Book"/>
              </a:rPr>
              <a:t>Be</a:t>
            </a:r>
            <a:r>
              <a:rPr sz="1800" spc="-55" dirty="0">
                <a:latin typeface="Franklin Gothic Book"/>
                <a:cs typeface="Franklin Gothic Book"/>
              </a:rPr>
              <a:t> </a:t>
            </a:r>
            <a:r>
              <a:rPr sz="1800" dirty="0">
                <a:latin typeface="Franklin Gothic Book"/>
                <a:cs typeface="Franklin Gothic Book"/>
              </a:rPr>
              <a:t>sure</a:t>
            </a:r>
            <a:r>
              <a:rPr sz="1800" spc="-50" dirty="0">
                <a:latin typeface="Franklin Gothic Book"/>
                <a:cs typeface="Franklin Gothic Book"/>
              </a:rPr>
              <a:t> </a:t>
            </a:r>
            <a:r>
              <a:rPr sz="1800" dirty="0">
                <a:latin typeface="Franklin Gothic Book"/>
                <a:cs typeface="Franklin Gothic Book"/>
              </a:rPr>
              <a:t>to</a:t>
            </a:r>
            <a:r>
              <a:rPr sz="1800" spc="25" dirty="0">
                <a:latin typeface="Franklin Gothic Book"/>
                <a:cs typeface="Franklin Gothic Book"/>
              </a:rPr>
              <a:t> </a:t>
            </a:r>
            <a:r>
              <a:rPr sz="1800" dirty="0">
                <a:latin typeface="Franklin Gothic Book"/>
                <a:cs typeface="Franklin Gothic Book"/>
              </a:rPr>
              <a:t>check</a:t>
            </a:r>
            <a:r>
              <a:rPr sz="1800" spc="-15" dirty="0">
                <a:latin typeface="Franklin Gothic Book"/>
                <a:cs typeface="Franklin Gothic Book"/>
              </a:rPr>
              <a:t> </a:t>
            </a:r>
            <a:r>
              <a:rPr sz="1800" spc="-25" dirty="0">
                <a:latin typeface="Franklin Gothic Book"/>
                <a:cs typeface="Franklin Gothic Book"/>
              </a:rPr>
              <a:t>the </a:t>
            </a:r>
            <a:r>
              <a:rPr sz="1800" dirty="0">
                <a:latin typeface="Franklin Gothic Book"/>
                <a:cs typeface="Franklin Gothic Book"/>
              </a:rPr>
              <a:t>original</a:t>
            </a:r>
            <a:r>
              <a:rPr sz="1800" spc="-85" dirty="0">
                <a:latin typeface="Franklin Gothic Book"/>
                <a:cs typeface="Franklin Gothic Book"/>
              </a:rPr>
              <a:t> </a:t>
            </a:r>
            <a:r>
              <a:rPr sz="1800" spc="-20" dirty="0">
                <a:latin typeface="Franklin Gothic Book"/>
                <a:cs typeface="Franklin Gothic Book"/>
              </a:rPr>
              <a:t>data </a:t>
            </a:r>
            <a:r>
              <a:rPr sz="1800" dirty="0">
                <a:latin typeface="Franklin Gothic Book"/>
                <a:cs typeface="Franklin Gothic Book"/>
              </a:rPr>
              <a:t>provider</a:t>
            </a:r>
            <a:r>
              <a:rPr sz="1800" spc="-145" dirty="0">
                <a:latin typeface="Franklin Gothic Book"/>
                <a:cs typeface="Franklin Gothic Book"/>
              </a:rPr>
              <a:t> </a:t>
            </a:r>
            <a:r>
              <a:rPr sz="1800" dirty="0">
                <a:latin typeface="Franklin Gothic Book"/>
                <a:cs typeface="Franklin Gothic Book"/>
              </a:rPr>
              <a:t>for</a:t>
            </a:r>
            <a:r>
              <a:rPr sz="1800" spc="-25" dirty="0">
                <a:latin typeface="Franklin Gothic Book"/>
                <a:cs typeface="Franklin Gothic Book"/>
              </a:rPr>
              <a:t> </a:t>
            </a:r>
            <a:r>
              <a:rPr sz="1800" spc="-10" dirty="0">
                <a:latin typeface="Franklin Gothic Book"/>
                <a:cs typeface="Franklin Gothic Book"/>
              </a:rPr>
              <a:t>details.</a:t>
            </a:r>
            <a:endParaRPr sz="1800" dirty="0">
              <a:latin typeface="Franklin Gothic Book"/>
              <a:cs typeface="Franklin Gothic Book"/>
            </a:endParaRPr>
          </a:p>
        </p:txBody>
      </p:sp>
      <p:pic>
        <p:nvPicPr>
          <p:cNvPr id="4" name="object 4"/>
          <p:cNvPicPr/>
          <p:nvPr/>
        </p:nvPicPr>
        <p:blipFill>
          <a:blip r:embed="rId2" cstate="print"/>
          <a:stretch>
            <a:fillRect/>
          </a:stretch>
        </p:blipFill>
        <p:spPr>
          <a:xfrm>
            <a:off x="2695575" y="2857500"/>
            <a:ext cx="8601075" cy="1771650"/>
          </a:xfrm>
          <a:prstGeom prst="rect">
            <a:avLst/>
          </a:prstGeom>
        </p:spPr>
      </p:pic>
      <p:sp>
        <p:nvSpPr>
          <p:cNvPr id="5" name="object 5"/>
          <p:cNvSpPr txBox="1"/>
          <p:nvPr/>
        </p:nvSpPr>
        <p:spPr>
          <a:xfrm>
            <a:off x="2695575" y="4665726"/>
            <a:ext cx="2301240" cy="123111"/>
          </a:xfrm>
          <a:prstGeom prst="rect">
            <a:avLst/>
          </a:prstGeom>
        </p:spPr>
        <p:txBody>
          <a:bodyPr vert="horz" wrap="square" lIns="0" tIns="0" rIns="0" bIns="0" rtlCol="0">
            <a:spAutoFit/>
          </a:bodyPr>
          <a:lstStyle/>
          <a:p>
            <a:pPr marL="12700">
              <a:lnSpc>
                <a:spcPct val="100000"/>
              </a:lnSpc>
            </a:pPr>
            <a:r>
              <a:rPr sz="800" dirty="0">
                <a:latin typeface="Franklin Gothic Book"/>
                <a:cs typeface="Franklin Gothic Book"/>
              </a:rPr>
              <a:t>Snapshot</a:t>
            </a:r>
            <a:r>
              <a:rPr sz="800" spc="-50" dirty="0">
                <a:latin typeface="Franklin Gothic Book"/>
                <a:cs typeface="Franklin Gothic Book"/>
              </a:rPr>
              <a:t> </a:t>
            </a:r>
            <a:r>
              <a:rPr sz="800" dirty="0">
                <a:latin typeface="Franklin Gothic Book"/>
                <a:cs typeface="Franklin Gothic Book"/>
              </a:rPr>
              <a:t>of</a:t>
            </a:r>
            <a:r>
              <a:rPr sz="800" spc="-45" dirty="0">
                <a:latin typeface="Franklin Gothic Book"/>
                <a:cs typeface="Franklin Gothic Book"/>
              </a:rPr>
              <a:t> </a:t>
            </a:r>
            <a:r>
              <a:rPr sz="800" spc="-10" dirty="0">
                <a:latin typeface="Franklin Gothic Book"/>
                <a:cs typeface="Franklin Gothic Book"/>
              </a:rPr>
              <a:t>TradingEconomics.com</a:t>
            </a:r>
            <a:endParaRPr sz="800" dirty="0">
              <a:latin typeface="Franklin Gothic Book"/>
              <a:cs typeface="Franklin Gothic Book"/>
            </a:endParaRPr>
          </a:p>
        </p:txBody>
      </p:sp>
      <p:sp>
        <p:nvSpPr>
          <p:cNvPr id="7" name="Footer Placeholder 6">
            <a:extLst>
              <a:ext uri="{FF2B5EF4-FFF2-40B4-BE49-F238E27FC236}">
                <a16:creationId xmlns:a16="http://schemas.microsoft.com/office/drawing/2014/main" id="{66D55D01-5729-9A92-EF3C-169589A9EA3E}"/>
              </a:ext>
            </a:extLst>
          </p:cNvPr>
          <p:cNvSpPr>
            <a:spLocks noGrp="1"/>
          </p:cNvSpPr>
          <p:nvPr>
            <p:ph type="ftr" sz="quarter" idx="5"/>
          </p:nvPr>
        </p:nvSpPr>
        <p:spPr/>
        <p:txBody>
          <a:bodyPr/>
          <a:lstStyle/>
          <a:p>
            <a:r>
              <a:rPr lang="en-US"/>
              <a:t>Prof. Mike Aguilar | aguilar-mike@outlook.com | </a:t>
            </a:r>
            <a:r>
              <a:rPr lang="en-US">
                <a:solidFill>
                  <a:srgbClr val="666666"/>
                </a:solidFill>
                <a:highlight>
                  <a:srgbClr val="FFFFFF"/>
                </a:highlight>
                <a:latin typeface="Calibri" panose="020F0502020204030204" pitchFamily="34" charset="0"/>
              </a:rPr>
              <a:t>https:/www.linkedin.com/in/mike-aguilar-econ</a:t>
            </a:r>
            <a:endParaRPr lang="en-US" dirty="0"/>
          </a:p>
        </p:txBody>
      </p:sp>
      <p:sp>
        <p:nvSpPr>
          <p:cNvPr id="8" name="Slide Number Placeholder 7">
            <a:extLst>
              <a:ext uri="{FF2B5EF4-FFF2-40B4-BE49-F238E27FC236}">
                <a16:creationId xmlns:a16="http://schemas.microsoft.com/office/drawing/2014/main" id="{405C5B31-EF4E-6DD9-D4DE-9646368C18EB}"/>
              </a:ext>
            </a:extLst>
          </p:cNvPr>
          <p:cNvSpPr>
            <a:spLocks noGrp="1"/>
          </p:cNvSpPr>
          <p:nvPr>
            <p:ph type="sldNum" sz="quarter" idx="7"/>
          </p:nvPr>
        </p:nvSpPr>
        <p:spPr/>
        <p:txBody>
          <a:bodyPr/>
          <a:lstStyle/>
          <a:p>
            <a:fld id="{B6F15528-21DE-4FAA-801E-634DDDAF4B2B}"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236</TotalTime>
  <Words>821</Words>
  <Application>Microsoft Office PowerPoint</Application>
  <PresentationFormat>Widescreen</PresentationFormat>
  <Paragraphs>93</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Aptos</vt:lpstr>
      <vt:lpstr>Calibri</vt:lpstr>
      <vt:lpstr>Franklin Gothic Book</vt:lpstr>
      <vt:lpstr>Franklin Gothic Demi</vt:lpstr>
      <vt:lpstr>Times New Roman</vt:lpstr>
      <vt:lpstr>Wingdings 2</vt:lpstr>
      <vt:lpstr>Office Theme</vt:lpstr>
      <vt:lpstr>ECON CALENDARS AN INTRODUCTION TO THE TOOL</vt:lpstr>
      <vt:lpstr>PowerPoint Presentation</vt:lpstr>
      <vt:lpstr>PowerPoint Presentation</vt:lpstr>
      <vt:lpstr>ANATOMY OF AN ECONOMIC CALENDAR</vt:lpstr>
      <vt:lpstr>PowerPoint Presentation</vt:lpstr>
      <vt:lpstr>PowerPoint Presentation</vt:lpstr>
      <vt:lpstr>INTERPRETATION</vt:lpstr>
      <vt:lpstr>HISTORICAL PERSPECTIVE</vt:lpstr>
      <vt:lpstr>DEFINITION</vt:lpstr>
      <vt:lpstr>SOURCE</vt:lpstr>
      <vt:lpstr>NOT EXHAUSTIVE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 CALENDARS AN INTRODUCTION TO THE TOOL</dc:title>
  <dc:creator>Mike Aguilar</dc:creator>
  <cp:lastModifiedBy>Mike Aguilar</cp:lastModifiedBy>
  <cp:revision>2</cp:revision>
  <dcterms:created xsi:type="dcterms:W3CDTF">2024-08-11T17:06:04Z</dcterms:created>
  <dcterms:modified xsi:type="dcterms:W3CDTF">2024-08-27T13:08:44Z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2021-02-04T00:00:00Z</vt:filetime>
  </property>
  <property fmtid="{D5CDD505-2E9C-101B-9397-08002B2CF9AE}" pid="3" name="LastSaved">
    <vt:filetime>2024-08-11T00:00:00Z</vt:filetime>
  </property>
</Properties>
</file>